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rawings/legacyDiagramText4.bin" ContentType="application/vnd.ms-office.legacyDiagramTex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rawings/legacyDiagramText1.bin" ContentType="application/vnd.ms-office.legacyDiagramText"/>
  <Override PartName="/ppt/drawings/legacyDiagramText3.bin" ContentType="application/vnd.ms-office.legacyDiagramText"/>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rawings/legacyDiagramText2.bin" ContentType="application/vnd.ms-office.legacyDiagramText"/>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9" r:id="rId1"/>
  </p:sldMasterIdLst>
  <p:notesMasterIdLst>
    <p:notesMasterId r:id="rId76"/>
  </p:notesMasterIdLst>
  <p:handoutMasterIdLst>
    <p:handoutMasterId r:id="rId77"/>
  </p:handoutMasterIdLst>
  <p:sldIdLst>
    <p:sldId id="480" r:id="rId2"/>
    <p:sldId id="562" r:id="rId3"/>
    <p:sldId id="563" r:id="rId4"/>
    <p:sldId id="481" r:id="rId5"/>
    <p:sldId id="564" r:id="rId6"/>
    <p:sldId id="482" r:id="rId7"/>
    <p:sldId id="483" r:id="rId8"/>
    <p:sldId id="484" r:id="rId9"/>
    <p:sldId id="485" r:id="rId10"/>
    <p:sldId id="486" r:id="rId11"/>
    <p:sldId id="487" r:id="rId12"/>
    <p:sldId id="488" r:id="rId13"/>
    <p:sldId id="489" r:id="rId14"/>
    <p:sldId id="490" r:id="rId15"/>
    <p:sldId id="572" r:id="rId16"/>
    <p:sldId id="573" r:id="rId17"/>
    <p:sldId id="574" r:id="rId18"/>
    <p:sldId id="576" r:id="rId19"/>
    <p:sldId id="577" r:id="rId20"/>
    <p:sldId id="586" r:id="rId21"/>
    <p:sldId id="510" r:id="rId22"/>
    <p:sldId id="511" r:id="rId23"/>
    <p:sldId id="578" r:id="rId24"/>
    <p:sldId id="579" r:id="rId25"/>
    <p:sldId id="580" r:id="rId26"/>
    <p:sldId id="581" r:id="rId27"/>
    <p:sldId id="582" r:id="rId28"/>
    <p:sldId id="512" r:id="rId29"/>
    <p:sldId id="513" r:id="rId30"/>
    <p:sldId id="514" r:id="rId31"/>
    <p:sldId id="515" r:id="rId32"/>
    <p:sldId id="505" r:id="rId33"/>
    <p:sldId id="528" r:id="rId34"/>
    <p:sldId id="534" r:id="rId35"/>
    <p:sldId id="538" r:id="rId36"/>
    <p:sldId id="539" r:id="rId37"/>
    <p:sldId id="540" r:id="rId38"/>
    <p:sldId id="541" r:id="rId39"/>
    <p:sldId id="542" r:id="rId40"/>
    <p:sldId id="543" r:id="rId41"/>
    <p:sldId id="544" r:id="rId42"/>
    <p:sldId id="545" r:id="rId43"/>
    <p:sldId id="583" r:id="rId44"/>
    <p:sldId id="584" r:id="rId45"/>
    <p:sldId id="585" r:id="rId46"/>
    <p:sldId id="546" r:id="rId47"/>
    <p:sldId id="547" r:id="rId48"/>
    <p:sldId id="554" r:id="rId49"/>
    <p:sldId id="548" r:id="rId50"/>
    <p:sldId id="549" r:id="rId51"/>
    <p:sldId id="555" r:id="rId52"/>
    <p:sldId id="556" r:id="rId53"/>
    <p:sldId id="567" r:id="rId54"/>
    <p:sldId id="568" r:id="rId55"/>
    <p:sldId id="569" r:id="rId56"/>
    <p:sldId id="570" r:id="rId57"/>
    <p:sldId id="558" r:id="rId58"/>
    <p:sldId id="559" r:id="rId59"/>
    <p:sldId id="560" r:id="rId60"/>
    <p:sldId id="550" r:id="rId61"/>
    <p:sldId id="551" r:id="rId62"/>
    <p:sldId id="496" r:id="rId63"/>
    <p:sldId id="497" r:id="rId64"/>
    <p:sldId id="498" r:id="rId65"/>
    <p:sldId id="499" r:id="rId66"/>
    <p:sldId id="500" r:id="rId67"/>
    <p:sldId id="501" r:id="rId68"/>
    <p:sldId id="504" r:id="rId69"/>
    <p:sldId id="535" r:id="rId70"/>
    <p:sldId id="536" r:id="rId71"/>
    <p:sldId id="537" r:id="rId72"/>
    <p:sldId id="332" r:id="rId73"/>
    <p:sldId id="340" r:id="rId74"/>
    <p:sldId id="341" r:id="rId75"/>
  </p:sldIdLst>
  <p:sldSz cx="9144000" cy="6858000" type="screen4x3"/>
  <p:notesSz cx="6888163" cy="10020300"/>
  <p:defaultTextStyle>
    <a:defPPr>
      <a:defRPr lang="it-IT"/>
    </a:defPPr>
    <a:lvl1pPr algn="l" rtl="0" fontAlgn="base">
      <a:spcBef>
        <a:spcPct val="0"/>
      </a:spcBef>
      <a:spcAft>
        <a:spcPct val="0"/>
      </a:spcAft>
      <a:defRPr sz="2800" u="sng" kern="1200">
        <a:solidFill>
          <a:schemeClr val="tx1"/>
        </a:solidFill>
        <a:latin typeface="Arial" charset="0"/>
        <a:ea typeface="+mn-ea"/>
        <a:cs typeface="+mn-cs"/>
      </a:defRPr>
    </a:lvl1pPr>
    <a:lvl2pPr marL="457200" algn="l" rtl="0" fontAlgn="base">
      <a:spcBef>
        <a:spcPct val="0"/>
      </a:spcBef>
      <a:spcAft>
        <a:spcPct val="0"/>
      </a:spcAft>
      <a:defRPr sz="2800" u="sng" kern="1200">
        <a:solidFill>
          <a:schemeClr val="tx1"/>
        </a:solidFill>
        <a:latin typeface="Arial" charset="0"/>
        <a:ea typeface="+mn-ea"/>
        <a:cs typeface="+mn-cs"/>
      </a:defRPr>
    </a:lvl2pPr>
    <a:lvl3pPr marL="914400" algn="l" rtl="0" fontAlgn="base">
      <a:spcBef>
        <a:spcPct val="0"/>
      </a:spcBef>
      <a:spcAft>
        <a:spcPct val="0"/>
      </a:spcAft>
      <a:defRPr sz="2800" u="sng" kern="1200">
        <a:solidFill>
          <a:schemeClr val="tx1"/>
        </a:solidFill>
        <a:latin typeface="Arial" charset="0"/>
        <a:ea typeface="+mn-ea"/>
        <a:cs typeface="+mn-cs"/>
      </a:defRPr>
    </a:lvl3pPr>
    <a:lvl4pPr marL="1371600" algn="l" rtl="0" fontAlgn="base">
      <a:spcBef>
        <a:spcPct val="0"/>
      </a:spcBef>
      <a:spcAft>
        <a:spcPct val="0"/>
      </a:spcAft>
      <a:defRPr sz="2800" u="sng" kern="1200">
        <a:solidFill>
          <a:schemeClr val="tx1"/>
        </a:solidFill>
        <a:latin typeface="Arial" charset="0"/>
        <a:ea typeface="+mn-ea"/>
        <a:cs typeface="+mn-cs"/>
      </a:defRPr>
    </a:lvl4pPr>
    <a:lvl5pPr marL="1828800" algn="l" rtl="0" fontAlgn="base">
      <a:spcBef>
        <a:spcPct val="0"/>
      </a:spcBef>
      <a:spcAft>
        <a:spcPct val="0"/>
      </a:spcAft>
      <a:defRPr sz="2800" u="sng" kern="1200">
        <a:solidFill>
          <a:schemeClr val="tx1"/>
        </a:solidFill>
        <a:latin typeface="Arial" charset="0"/>
        <a:ea typeface="+mn-ea"/>
        <a:cs typeface="+mn-cs"/>
      </a:defRPr>
    </a:lvl5pPr>
    <a:lvl6pPr marL="2286000" algn="l" defTabSz="914400" rtl="0" eaLnBrk="1" latinLnBrk="0" hangingPunct="1">
      <a:defRPr sz="2800" u="sng" kern="1200">
        <a:solidFill>
          <a:schemeClr val="tx1"/>
        </a:solidFill>
        <a:latin typeface="Arial" charset="0"/>
        <a:ea typeface="+mn-ea"/>
        <a:cs typeface="+mn-cs"/>
      </a:defRPr>
    </a:lvl6pPr>
    <a:lvl7pPr marL="2743200" algn="l" defTabSz="914400" rtl="0" eaLnBrk="1" latinLnBrk="0" hangingPunct="1">
      <a:defRPr sz="2800" u="sng" kern="1200">
        <a:solidFill>
          <a:schemeClr val="tx1"/>
        </a:solidFill>
        <a:latin typeface="Arial" charset="0"/>
        <a:ea typeface="+mn-ea"/>
        <a:cs typeface="+mn-cs"/>
      </a:defRPr>
    </a:lvl7pPr>
    <a:lvl8pPr marL="3200400" algn="l" defTabSz="914400" rtl="0" eaLnBrk="1" latinLnBrk="0" hangingPunct="1">
      <a:defRPr sz="2800" u="sng" kern="1200">
        <a:solidFill>
          <a:schemeClr val="tx1"/>
        </a:solidFill>
        <a:latin typeface="Arial" charset="0"/>
        <a:ea typeface="+mn-ea"/>
        <a:cs typeface="+mn-cs"/>
      </a:defRPr>
    </a:lvl8pPr>
    <a:lvl9pPr marL="3657600" algn="l" defTabSz="914400" rtl="0" eaLnBrk="1" latinLnBrk="0" hangingPunct="1">
      <a:defRPr sz="2800" u="sng"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66CCFF"/>
    <a:srgbClr val="000000"/>
    <a:srgbClr val="CCFF99"/>
    <a:srgbClr val="99CC00"/>
    <a:srgbClr val="362DF3"/>
    <a:srgbClr val="C02500"/>
    <a:srgbClr val="13099F"/>
    <a:srgbClr val="6969ED"/>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68750" autoAdjust="0"/>
  </p:normalViewPr>
  <p:slideViewPr>
    <p:cSldViewPr>
      <p:cViewPr varScale="1">
        <p:scale>
          <a:sx n="50" d="100"/>
          <a:sy n="50" d="100"/>
        </p:scale>
        <p:origin x="-1764"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2454" y="-84"/>
      </p:cViewPr>
      <p:guideLst>
        <p:guide orient="horz" pos="3156"/>
        <p:guide pos="217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06/relationships/legacyDocTextInfo" Target="legacyDocTextInfo.bin"/><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6626" name="Rectangle 2"/>
          <p:cNvSpPr>
            <a:spLocks noGrp="1" noChangeArrowheads="1"/>
          </p:cNvSpPr>
          <p:nvPr>
            <p:ph type="hdr" sz="quarter"/>
          </p:nvPr>
        </p:nvSpPr>
        <p:spPr bwMode="auto">
          <a:xfrm>
            <a:off x="0" y="0"/>
            <a:ext cx="2986088" cy="501650"/>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a:defRPr sz="1200" u="none"/>
            </a:lvl1pPr>
          </a:lstStyle>
          <a:p>
            <a:pPr>
              <a:defRPr/>
            </a:pPr>
            <a:endParaRPr lang="it-IT"/>
          </a:p>
        </p:txBody>
      </p:sp>
      <p:sp>
        <p:nvSpPr>
          <p:cNvPr id="666627" name="Rectangle 3"/>
          <p:cNvSpPr>
            <a:spLocks noGrp="1" noChangeArrowheads="1"/>
          </p:cNvSpPr>
          <p:nvPr>
            <p:ph type="dt" sz="quarter" idx="1"/>
          </p:nvPr>
        </p:nvSpPr>
        <p:spPr bwMode="auto">
          <a:xfrm>
            <a:off x="3900488" y="0"/>
            <a:ext cx="2986087" cy="501650"/>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algn="r">
              <a:defRPr sz="1200" u="none"/>
            </a:lvl1pPr>
          </a:lstStyle>
          <a:p>
            <a:pPr>
              <a:defRPr/>
            </a:pPr>
            <a:endParaRPr lang="it-IT"/>
          </a:p>
        </p:txBody>
      </p:sp>
      <p:sp>
        <p:nvSpPr>
          <p:cNvPr id="666628" name="Rectangle 4"/>
          <p:cNvSpPr>
            <a:spLocks noGrp="1" noChangeArrowheads="1"/>
          </p:cNvSpPr>
          <p:nvPr>
            <p:ph type="ftr" sz="quarter" idx="2"/>
          </p:nvPr>
        </p:nvSpPr>
        <p:spPr bwMode="auto">
          <a:xfrm>
            <a:off x="0" y="9517063"/>
            <a:ext cx="2986088" cy="501650"/>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a:defRPr sz="1200" u="none"/>
            </a:lvl1pPr>
          </a:lstStyle>
          <a:p>
            <a:pPr>
              <a:defRPr/>
            </a:pPr>
            <a:endParaRPr lang="it-IT"/>
          </a:p>
        </p:txBody>
      </p:sp>
      <p:sp>
        <p:nvSpPr>
          <p:cNvPr id="666629" name="Rectangle 5"/>
          <p:cNvSpPr>
            <a:spLocks noGrp="1" noChangeArrowheads="1"/>
          </p:cNvSpPr>
          <p:nvPr>
            <p:ph type="sldNum" sz="quarter" idx="3"/>
          </p:nvPr>
        </p:nvSpPr>
        <p:spPr bwMode="auto">
          <a:xfrm>
            <a:off x="3900488" y="9517063"/>
            <a:ext cx="2986087" cy="501650"/>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algn="r">
              <a:defRPr sz="1200" u="none"/>
            </a:lvl1pPr>
          </a:lstStyle>
          <a:p>
            <a:pPr>
              <a:defRPr/>
            </a:pPr>
            <a:fld id="{2FE25C86-6423-44AC-B268-7BAAACED9623}" type="slidenum">
              <a:rPr lang="it-IT"/>
              <a:pPr>
                <a:defRPr/>
              </a:pPr>
              <a:t>‹N›</a:t>
            </a:fld>
            <a:endParaRPr lang="it-IT"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86088" cy="501650"/>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a:defRPr sz="1200" u="none"/>
            </a:lvl1pPr>
          </a:lstStyle>
          <a:p>
            <a:pPr>
              <a:defRPr/>
            </a:pPr>
            <a:endParaRPr lang="it-IT"/>
          </a:p>
        </p:txBody>
      </p:sp>
      <p:sp>
        <p:nvSpPr>
          <p:cNvPr id="86019" name="Rectangle 3"/>
          <p:cNvSpPr>
            <a:spLocks noGrp="1" noChangeArrowheads="1"/>
          </p:cNvSpPr>
          <p:nvPr>
            <p:ph type="dt" idx="1"/>
          </p:nvPr>
        </p:nvSpPr>
        <p:spPr bwMode="auto">
          <a:xfrm>
            <a:off x="3900488" y="0"/>
            <a:ext cx="2986087" cy="501650"/>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algn="r">
              <a:defRPr sz="1200" u="none"/>
            </a:lvl1pPr>
          </a:lstStyle>
          <a:p>
            <a:pPr>
              <a:defRPr/>
            </a:pPr>
            <a:endParaRPr lang="it-IT"/>
          </a:p>
        </p:txBody>
      </p:sp>
      <p:sp>
        <p:nvSpPr>
          <p:cNvPr id="83972" name="Rectangle 4"/>
          <p:cNvSpPr>
            <a:spLocks noGrp="1" noRot="1" noChangeAspect="1" noChangeArrowheads="1" noTextEdit="1"/>
          </p:cNvSpPr>
          <p:nvPr>
            <p:ph type="sldImg" idx="2"/>
          </p:nvPr>
        </p:nvSpPr>
        <p:spPr bwMode="auto">
          <a:xfrm>
            <a:off x="938213" y="750888"/>
            <a:ext cx="5011737" cy="3757612"/>
          </a:xfrm>
          <a:prstGeom prst="rect">
            <a:avLst/>
          </a:prstGeom>
          <a:noFill/>
          <a:ln w="9525">
            <a:solidFill>
              <a:srgbClr val="000000"/>
            </a:solidFill>
            <a:miter lim="800000"/>
            <a:headEnd/>
            <a:tailEnd/>
          </a:ln>
        </p:spPr>
      </p:sp>
      <p:sp>
        <p:nvSpPr>
          <p:cNvPr id="86021" name="Rectangle 5"/>
          <p:cNvSpPr>
            <a:spLocks noGrp="1" noChangeArrowheads="1"/>
          </p:cNvSpPr>
          <p:nvPr>
            <p:ph type="body" sz="quarter" idx="3"/>
          </p:nvPr>
        </p:nvSpPr>
        <p:spPr bwMode="auto">
          <a:xfrm>
            <a:off x="688975" y="4760913"/>
            <a:ext cx="5510213" cy="4508500"/>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86022" name="Rectangle 6"/>
          <p:cNvSpPr>
            <a:spLocks noGrp="1" noChangeArrowheads="1"/>
          </p:cNvSpPr>
          <p:nvPr>
            <p:ph type="ftr" sz="quarter" idx="4"/>
          </p:nvPr>
        </p:nvSpPr>
        <p:spPr bwMode="auto">
          <a:xfrm>
            <a:off x="0" y="9517063"/>
            <a:ext cx="2986088" cy="501650"/>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a:defRPr sz="1200" u="none"/>
            </a:lvl1pPr>
          </a:lstStyle>
          <a:p>
            <a:pPr>
              <a:defRPr/>
            </a:pPr>
            <a:endParaRPr lang="it-IT"/>
          </a:p>
        </p:txBody>
      </p:sp>
      <p:sp>
        <p:nvSpPr>
          <p:cNvPr id="86023" name="Rectangle 7"/>
          <p:cNvSpPr>
            <a:spLocks noGrp="1" noChangeArrowheads="1"/>
          </p:cNvSpPr>
          <p:nvPr>
            <p:ph type="sldNum" sz="quarter" idx="5"/>
          </p:nvPr>
        </p:nvSpPr>
        <p:spPr bwMode="auto">
          <a:xfrm>
            <a:off x="3900488" y="9517063"/>
            <a:ext cx="2986087" cy="501650"/>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algn="r">
              <a:defRPr sz="1200" u="none"/>
            </a:lvl1pPr>
          </a:lstStyle>
          <a:p>
            <a:pPr>
              <a:defRPr/>
            </a:pPr>
            <a:fld id="{1775A2EC-42D4-4768-8F1E-25FEEF394F10}" type="slidenum">
              <a:rPr lang="it-IT"/>
              <a:pPr>
                <a:defRPr/>
              </a:pPr>
              <a:t>‹N›</a:t>
            </a:fld>
            <a:endParaRPr lang="it-IT"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mtClean="0"/>
              <a:t>d</a:t>
            </a:r>
            <a:endParaRPr lang="it-IT"/>
          </a:p>
        </p:txBody>
      </p:sp>
      <p:sp>
        <p:nvSpPr>
          <p:cNvPr id="4" name="Segnaposto numero diapositiva 3"/>
          <p:cNvSpPr>
            <a:spLocks noGrp="1"/>
          </p:cNvSpPr>
          <p:nvPr>
            <p:ph type="sldNum" sz="quarter" idx="10"/>
          </p:nvPr>
        </p:nvSpPr>
        <p:spPr/>
        <p:txBody>
          <a:bodyPr/>
          <a:lstStyle/>
          <a:p>
            <a:pPr>
              <a:defRPr/>
            </a:pPr>
            <a:fld id="{1775A2EC-42D4-4768-8F1E-25FEEF394F10}" type="slidenum">
              <a:rPr lang="it-IT" smtClean="0"/>
              <a:pPr>
                <a:defRPr/>
              </a:pPr>
              <a:t>1</a:t>
            </a:fld>
            <a:endParaRPr 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egnaposto immagine diapositiva 1"/>
          <p:cNvSpPr>
            <a:spLocks noGrp="1" noRot="1" noChangeAspect="1" noTextEdit="1"/>
          </p:cNvSpPr>
          <p:nvPr>
            <p:ph type="sldImg"/>
          </p:nvPr>
        </p:nvSpPr>
        <p:spPr>
          <a:ln/>
        </p:spPr>
      </p:sp>
      <p:sp>
        <p:nvSpPr>
          <p:cNvPr id="93187" name="Segnaposto note 2"/>
          <p:cNvSpPr>
            <a:spLocks noGrp="1"/>
          </p:cNvSpPr>
          <p:nvPr>
            <p:ph type="body" idx="1"/>
          </p:nvPr>
        </p:nvSpPr>
        <p:spPr>
          <a:noFill/>
          <a:ln/>
        </p:spPr>
        <p:txBody>
          <a:bodyPr/>
          <a:lstStyle/>
          <a:p>
            <a:pPr algn="just"/>
            <a:r>
              <a:rPr lang="it-IT" smtClean="0">
                <a:latin typeface="Trebuchet MS" pitchFamily="34" charset="0"/>
                <a:cs typeface="Times New Roman" pitchFamily="18" charset="0"/>
              </a:rPr>
              <a:t>Anche il concetto di protezione viene esemplificato in relazione alla definizione di rischio come funzione di probabilità e gravità. </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Tra gli esempi di attività di protezione:</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i dispositivi di protezione individuale;</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i dispositivi di protezione collettivi (cappe di aspirazione ecc.);</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le reti anticaduta (permettono che l’operatore cada ma riducono il danno associato all’evento).</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Esempio sulla guida di autoveicoli: l’airbag, le barre anti intrusione ecc.</a:t>
            </a:r>
            <a:endParaRPr lang="it-IT" smtClean="0">
              <a:latin typeface="Times New Roman" pitchFamily="18" charset="0"/>
              <a:cs typeface="Times New Roman" pitchFamily="18" charset="0"/>
            </a:endParaRPr>
          </a:p>
          <a:p>
            <a:r>
              <a:rPr lang="it-IT" smtClean="0">
                <a:latin typeface="Trebuchet MS" pitchFamily="34" charset="0"/>
                <a:cs typeface="Times New Roman" pitchFamily="18" charset="0"/>
              </a:rPr>
              <a:t> </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Si insista sul fatto che le attività di protezione sono secondarie rispetto alle attività di prevenzione perché non evitano che l’evento di manifesti. Per questo motivo la normativa attribuisce maggiore importanza e priorità alle seconde.</a:t>
            </a:r>
            <a:endParaRPr lang="it-IT" smtClean="0">
              <a:latin typeface="Times New Roman" pitchFamily="18" charset="0"/>
              <a:cs typeface="Times New Roman" pitchFamily="18" charset="0"/>
            </a:endParaRPr>
          </a:p>
          <a:p>
            <a:endParaRPr lang="it-IT" smtClean="0"/>
          </a:p>
        </p:txBody>
      </p:sp>
      <p:sp>
        <p:nvSpPr>
          <p:cNvPr id="93188" name="Segnaposto numero diapositiva 3"/>
          <p:cNvSpPr>
            <a:spLocks noGrp="1"/>
          </p:cNvSpPr>
          <p:nvPr>
            <p:ph type="sldNum" sz="quarter" idx="5"/>
          </p:nvPr>
        </p:nvSpPr>
        <p:spPr>
          <a:noFill/>
        </p:spPr>
        <p:txBody>
          <a:bodyPr/>
          <a:lstStyle/>
          <a:p>
            <a:fld id="{82A1A2A1-F25F-4EA0-9574-8A10E97669F6}" type="slidenum">
              <a:rPr lang="it-IT" smtClean="0"/>
              <a:pPr/>
              <a:t>13</a:t>
            </a:fld>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egnaposto immagine diapositiva 1"/>
          <p:cNvSpPr>
            <a:spLocks noGrp="1" noRot="1" noChangeAspect="1" noTextEdit="1"/>
          </p:cNvSpPr>
          <p:nvPr>
            <p:ph type="sldImg"/>
          </p:nvPr>
        </p:nvSpPr>
        <p:spPr>
          <a:ln/>
        </p:spPr>
      </p:sp>
      <p:sp>
        <p:nvSpPr>
          <p:cNvPr id="94211" name="Segnaposto note 2"/>
          <p:cNvSpPr>
            <a:spLocks noGrp="1"/>
          </p:cNvSpPr>
          <p:nvPr>
            <p:ph type="body" idx="1"/>
          </p:nvPr>
        </p:nvSpPr>
        <p:spPr>
          <a:noFill/>
          <a:ln/>
        </p:spPr>
        <p:txBody>
          <a:bodyPr/>
          <a:lstStyle/>
          <a:p>
            <a:r>
              <a:rPr lang="it-IT" smtClean="0">
                <a:latin typeface="Trebuchet MS" pitchFamily="34" charset="0"/>
                <a:cs typeface="Times New Roman" pitchFamily="18" charset="0"/>
              </a:rPr>
              <a:t>Diapositiva di semplice lettura per la descrizione delle tipologie di provvedimenti emanati dall’UE.</a:t>
            </a:r>
            <a:endParaRPr lang="it-IT" smtClean="0">
              <a:latin typeface="Times New Roman" pitchFamily="18" charset="0"/>
              <a:cs typeface="Times New Roman" pitchFamily="18" charset="0"/>
            </a:endParaRPr>
          </a:p>
          <a:p>
            <a:endParaRPr lang="it-IT" smtClean="0"/>
          </a:p>
        </p:txBody>
      </p:sp>
      <p:sp>
        <p:nvSpPr>
          <p:cNvPr id="94212" name="Segnaposto numero diapositiva 3"/>
          <p:cNvSpPr>
            <a:spLocks noGrp="1"/>
          </p:cNvSpPr>
          <p:nvPr>
            <p:ph type="sldNum" sz="quarter" idx="5"/>
          </p:nvPr>
        </p:nvSpPr>
        <p:spPr>
          <a:noFill/>
        </p:spPr>
        <p:txBody>
          <a:bodyPr/>
          <a:lstStyle/>
          <a:p>
            <a:fld id="{E4524D4B-13EA-40BE-BFF0-B2C4F408C701}" type="slidenum">
              <a:rPr lang="it-IT" smtClean="0"/>
              <a:pPr/>
              <a:t>20</a:t>
            </a:fld>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egnaposto immagine diapositiva 1"/>
          <p:cNvSpPr>
            <a:spLocks noGrp="1" noRot="1" noChangeAspect="1" noTextEdit="1"/>
          </p:cNvSpPr>
          <p:nvPr>
            <p:ph type="sldImg"/>
          </p:nvPr>
        </p:nvSpPr>
        <p:spPr>
          <a:ln/>
        </p:spPr>
      </p:sp>
      <p:sp>
        <p:nvSpPr>
          <p:cNvPr id="95235" name="Segnaposto note 2"/>
          <p:cNvSpPr>
            <a:spLocks noGrp="1"/>
          </p:cNvSpPr>
          <p:nvPr>
            <p:ph type="body" idx="1"/>
          </p:nvPr>
        </p:nvSpPr>
        <p:spPr>
          <a:noFill/>
          <a:ln/>
        </p:spPr>
        <p:txBody>
          <a:bodyPr/>
          <a:lstStyle/>
          <a:p>
            <a:pPr>
              <a:spcBef>
                <a:spcPct val="0"/>
              </a:spcBef>
            </a:pPr>
            <a:endParaRPr lang="it-IT" smtClean="0"/>
          </a:p>
        </p:txBody>
      </p:sp>
      <p:sp>
        <p:nvSpPr>
          <p:cNvPr id="95236" name="Segnaposto numero diapositiva 3"/>
          <p:cNvSpPr>
            <a:spLocks noGrp="1"/>
          </p:cNvSpPr>
          <p:nvPr>
            <p:ph type="sldNum" sz="quarter" idx="5"/>
          </p:nvPr>
        </p:nvSpPr>
        <p:spPr>
          <a:noFill/>
        </p:spPr>
        <p:txBody>
          <a:bodyPr/>
          <a:lstStyle/>
          <a:p>
            <a:fld id="{B2312BE6-408E-4E92-A9D7-51A0C758010E}" type="slidenum">
              <a:rPr lang="it-IT" smtClean="0"/>
              <a:pPr/>
              <a:t>25</a:t>
            </a:fld>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3D7AE0E-6B59-4CA5-AA15-193F7BD12F78}" type="slidenum">
              <a:rPr lang="it-IT" smtClean="0"/>
              <a:pPr/>
              <a:t>32</a:t>
            </a:fld>
            <a:endParaRPr lang="it-IT"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lang="it-IT" smtClean="0">
                <a:latin typeface="Trebuchet MS" pitchFamily="34" charset="0"/>
                <a:cs typeface="Times New Roman" pitchFamily="18" charset="0"/>
              </a:rPr>
              <a:t>E’ bene spiegare il fatto che il RSPP non è completamente esente da responsabilità.</a:t>
            </a:r>
            <a:endParaRPr lang="it-IT" smtClean="0">
              <a:latin typeface="Times New Roman" pitchFamily="18" charset="0"/>
              <a:cs typeface="Times New Roman" pitchFamily="18" charset="0"/>
            </a:endParaRPr>
          </a:p>
          <a:p>
            <a:r>
              <a:rPr lang="it-IT" smtClean="0">
                <a:latin typeface="Trebuchet MS" pitchFamily="34" charset="0"/>
                <a:cs typeface="Times New Roman" pitchFamily="18" charset="0"/>
              </a:rPr>
              <a:t>I compiti propri dell’incarico relativamente alla valutazione dei rischi possono comportare colpa laddove siano stati palesemente omessi dei rischi o trascurate evidenze importanti ai fini della valutazione. Il relatore potrebbe riportare quale esempio la sentenza relativa all’incidente della camera iperbarica dell’ospedale Galeazzi di Milano dove il RSPP è stato condannato insieme al DL in relazione alla valutazione del rischio incendi.</a:t>
            </a:r>
            <a:endParaRPr lang="it-IT" smtClean="0">
              <a:latin typeface="Times New Roman" pitchFamily="18" charset="0"/>
              <a:cs typeface="Times New Roman" pitchFamily="18" charset="0"/>
            </a:endParaRPr>
          </a:p>
          <a:p>
            <a:r>
              <a:rPr lang="it-IT" smtClean="0">
                <a:latin typeface="Trebuchet MS" pitchFamily="34" charset="0"/>
                <a:cs typeface="Times New Roman" pitchFamily="18" charset="0"/>
              </a:rPr>
              <a:t>Si insista sul fatto che il DL può essere comunque giudicato colpevole per aver scelto un RSPP o un addetto non all’altezza dei compiti che gli sono stati demandati (</a:t>
            </a:r>
            <a:r>
              <a:rPr lang="it-IT" i="1" smtClean="0">
                <a:latin typeface="Trebuchet MS" pitchFamily="34" charset="0"/>
                <a:cs typeface="Times New Roman" pitchFamily="18" charset="0"/>
              </a:rPr>
              <a:t>culpa in eligendo</a:t>
            </a:r>
            <a:r>
              <a:rPr lang="it-IT" smtClean="0">
                <a:latin typeface="Trebuchet MS" pitchFamily="34" charset="0"/>
                <a:cs typeface="Times New Roman" pitchFamily="18" charset="0"/>
              </a:rPr>
              <a:t>).</a:t>
            </a:r>
            <a:endParaRPr lang="it-IT" smtClean="0">
              <a:latin typeface="Times New Roman" pitchFamily="18" charset="0"/>
              <a:cs typeface="Times New Roman" pitchFamily="18" charset="0"/>
            </a:endParaRPr>
          </a:p>
          <a:p>
            <a:r>
              <a:rPr lang="it-IT" smtClean="0">
                <a:latin typeface="Trebuchet MS" pitchFamily="34" charset="0"/>
                <a:cs typeface="Times New Roman" pitchFamily="18" charset="0"/>
              </a:rPr>
              <a:t> </a:t>
            </a:r>
            <a:endParaRPr lang="it-IT" smtClean="0">
              <a:latin typeface="Times New Roman" pitchFamily="18" charset="0"/>
              <a:cs typeface="Times New Roman" pitchFamily="18" charset="0"/>
            </a:endParaRPr>
          </a:p>
          <a:p>
            <a:r>
              <a:rPr lang="it-IT" smtClean="0">
                <a:latin typeface="Trebuchet MS" pitchFamily="34" charset="0"/>
                <a:cs typeface="Times New Roman" pitchFamily="18" charset="0"/>
              </a:rPr>
              <a:t>Il corso è strutturato come corso aziendale, quindi possono essere inseriti i nominativi di RSPP e ASPP.</a:t>
            </a:r>
            <a:endParaRPr lang="it-IT" smtClean="0">
              <a:latin typeface="Times New Roman" pitchFamily="18" charset="0"/>
              <a:cs typeface="Times New Roman" pitchFamily="18" charset="0"/>
            </a:endParaRPr>
          </a:p>
          <a:p>
            <a:pPr eaLnBrk="1" hangingPunct="1"/>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B19E250A-9D5D-4702-A35A-F8F1041AA1E8}" type="slidenum">
              <a:rPr lang="it-IT" smtClean="0"/>
              <a:pPr/>
              <a:t>36</a:t>
            </a:fld>
            <a:endParaRPr lang="it-IT"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it-IT" smtClean="0">
                <a:latin typeface="Trebuchet MS" pitchFamily="34" charset="0"/>
                <a:cs typeface="Times New Roman" pitchFamily="18" charset="0"/>
              </a:rPr>
              <a:t>Qui sono introdotte le varie figure che hanno a che fare con la gestione della SSL. I soggetti devono essere illustrati in modo da sottolineare le possibili interazioni gli stessi e le implicazioni di una loro possibili carenza in termini di comunicazione reciproca.</a:t>
            </a:r>
            <a:endParaRPr lang="it-IT" smtClean="0">
              <a:latin typeface="Times New Roman" pitchFamily="18" charset="0"/>
              <a:cs typeface="Times New Roman" pitchFamily="18" charset="0"/>
            </a:endParaRPr>
          </a:p>
          <a:p>
            <a:pPr eaLnBrk="1" hangingPunct="1"/>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BD09190-D674-465B-A397-E4530681ABD4}" type="slidenum">
              <a:rPr lang="it-IT" smtClean="0"/>
              <a:pPr/>
              <a:t>37</a:t>
            </a:fld>
            <a:endParaRPr lang="it-IT"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algn="just"/>
            <a:r>
              <a:rPr lang="it-IT" smtClean="0">
                <a:latin typeface="Trebuchet MS" pitchFamily="34" charset="0"/>
                <a:cs typeface="Times New Roman" pitchFamily="18" charset="0"/>
              </a:rPr>
              <a:t>Nella definizione di DL occorre specificare che questo ruolo è rappresentato dalle funzioni svolte e dagli effettivi poteri di spesa. Nelle realtà complesse l’individuazione di questa figura non è scontata ma passa per un’analisi dell’organigramma anche in relazione alla possibile esistenza di deleghe.</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Sottolineare il fatto che per il DL ci sono i compiti non delegabili indicati in diapositiva, ma che su tutti gli obblighi delegabili il DL è tenuto a controllare e a valutare i requisiti del delegato in funzione delle sue capacità.</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 </a:t>
            </a:r>
            <a:endParaRPr lang="it-IT" smtClean="0">
              <a:latin typeface="Times New Roman" pitchFamily="18" charset="0"/>
              <a:cs typeface="Times New Roman" pitchFamily="18" charset="0"/>
            </a:endParaRPr>
          </a:p>
          <a:p>
            <a:pPr algn="just"/>
            <a:r>
              <a:rPr lang="it-IT" b="1" smtClean="0">
                <a:latin typeface="Trebuchet MS" pitchFamily="34" charset="0"/>
                <a:cs typeface="Times New Roman" pitchFamily="18" charset="0"/>
              </a:rPr>
              <a:t>Approfondimenti</a:t>
            </a:r>
            <a:r>
              <a:rPr lang="it-IT" smtClean="0">
                <a:latin typeface="Trebuchet MS" pitchFamily="34" charset="0"/>
                <a:cs typeface="Times New Roman" pitchFamily="18" charset="0"/>
              </a:rPr>
              <a:t>: artt. 2, 17, 18 del D.Lgs. 81/2008 e s. m.</a:t>
            </a:r>
            <a:endParaRPr lang="it-IT" smtClean="0">
              <a:latin typeface="Times New Roman" pitchFamily="18" charset="0"/>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727A587F-E1DD-4D7E-8E07-7D3EAE8F9F52}" type="slidenum">
              <a:rPr lang="it-IT" smtClean="0"/>
              <a:pPr/>
              <a:t>38</a:t>
            </a:fld>
            <a:endParaRPr lang="it-IT"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algn="just"/>
            <a:r>
              <a:rPr lang="it-IT" smtClean="0">
                <a:latin typeface="Trebuchet MS" pitchFamily="34" charset="0"/>
                <a:cs typeface="Times New Roman" pitchFamily="18" charset="0"/>
              </a:rPr>
              <a:t>Si continuano a illustrare i compiti del DL specificando che gli obblighi di cui al secondo punto (organizzare, prevenire, proteggere ecc.) rappresentano la messa in pratica dei principi di base dell’art. 2087 del CC precedentemente descritto.</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 </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Il corso è strutturato come corso aziendale, nella diapositiva c’è quindi lo spazio e per inserire il nominativo del DL.</a:t>
            </a:r>
            <a:endParaRPr lang="it-IT" smtClean="0">
              <a:latin typeface="Times New Roman" pitchFamily="18" charset="0"/>
              <a:cs typeface="Times New Roman" pitchFamily="18" charset="0"/>
            </a:endParaRPr>
          </a:p>
          <a:p>
            <a:pPr eaLnBrk="1" hangingPunct="1"/>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B578A38F-4F1D-40E4-8F7F-91DFC4F6442F}" type="slidenum">
              <a:rPr lang="it-IT" smtClean="0"/>
              <a:pPr/>
              <a:t>39</a:t>
            </a:fld>
            <a:endParaRPr lang="it-IT"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algn="just"/>
            <a:r>
              <a:rPr lang="it-IT" smtClean="0">
                <a:latin typeface="Trebuchet MS" pitchFamily="34" charset="0"/>
                <a:cs typeface="Times New Roman" pitchFamily="18" charset="0"/>
              </a:rPr>
              <a:t>Delineare la funzione e la posizione dei dirigenti con organigrammi di esempio che possono essere disegnati sulla lavagna. Anche in questo caso occorre sottolineare l’importanza del principio di effettività (art. 299 del TU e s.m.).</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 </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Il corso è strutturato come corso aziendale, nella diapositiva c’è quindi lo spazio per inserire il nominativo di eventuali dirigenti.</a:t>
            </a:r>
            <a:endParaRPr lang="it-IT" smtClean="0">
              <a:latin typeface="Times New Roman" pitchFamily="18" charset="0"/>
              <a:cs typeface="Times New Roman" pitchFamily="18" charset="0"/>
            </a:endParaRPr>
          </a:p>
          <a:p>
            <a:pPr eaLnBrk="1" hangingPunct="1"/>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egnaposto immagine diapositiva 1"/>
          <p:cNvSpPr>
            <a:spLocks noGrp="1" noRot="1" noChangeAspect="1" noTextEdit="1"/>
          </p:cNvSpPr>
          <p:nvPr>
            <p:ph type="sldImg"/>
          </p:nvPr>
        </p:nvSpPr>
        <p:spPr>
          <a:ln/>
        </p:spPr>
      </p:sp>
      <p:sp>
        <p:nvSpPr>
          <p:cNvPr id="101379" name="Segnaposto note 2"/>
          <p:cNvSpPr>
            <a:spLocks noGrp="1"/>
          </p:cNvSpPr>
          <p:nvPr>
            <p:ph type="body" idx="1"/>
          </p:nvPr>
        </p:nvSpPr>
        <p:spPr>
          <a:noFill/>
          <a:ln/>
        </p:spPr>
        <p:txBody>
          <a:bodyPr/>
          <a:lstStyle/>
          <a:p>
            <a:pPr algn="just"/>
            <a:r>
              <a:rPr lang="it-IT" smtClean="0">
                <a:latin typeface="Trebuchet MS" pitchFamily="34" charset="0"/>
                <a:cs typeface="Times New Roman" pitchFamily="18" charset="0"/>
              </a:rPr>
              <a:t>Nel caso della illustrazione della figura del preposto occorre insistere molto sulla definizione dell’art. 2: </a:t>
            </a:r>
            <a:r>
              <a:rPr lang="it-IT" i="1" smtClean="0">
                <a:latin typeface="Trebuchet MS" pitchFamily="34" charset="0"/>
                <a:cs typeface="Times New Roman" pitchFamily="18" charset="0"/>
              </a:rPr>
              <a:t>persona che, in ragione delle competenze professionali e nei limiti di poteri gerarchici e funzionali adeguati alla natura dell'incarico conferitogli, sovrintende alla attività lavorativa e garantisce l'attuazione delle direttive ricevute, controllandone la corretta esecuzione da parte dei lavoratori ed esercitando un funzionale potere di iniziativa.</a:t>
            </a:r>
            <a:endParaRPr lang="it-IT" smtClean="0">
              <a:latin typeface="Times New Roman" pitchFamily="18" charset="0"/>
              <a:cs typeface="Times New Roman" pitchFamily="18" charset="0"/>
            </a:endParaRPr>
          </a:p>
          <a:p>
            <a:pPr algn="just"/>
            <a:endParaRPr lang="it-IT" smtClean="0">
              <a:latin typeface="Trebuchet MS" pitchFamily="34" charset="0"/>
              <a:cs typeface="Times New Roman" pitchFamily="18" charset="0"/>
            </a:endParaRPr>
          </a:p>
          <a:p>
            <a:pPr algn="just"/>
            <a:r>
              <a:rPr lang="it-IT" b="1" smtClean="0">
                <a:latin typeface="Trebuchet MS" pitchFamily="34" charset="0"/>
                <a:cs typeface="Times New Roman" pitchFamily="18" charset="0"/>
              </a:rPr>
              <a:t>Suggerimento: </a:t>
            </a:r>
            <a:r>
              <a:rPr lang="it-IT" smtClean="0">
                <a:latin typeface="Trebuchet MS" pitchFamily="34" charset="0"/>
                <a:cs typeface="Times New Roman" pitchFamily="18" charset="0"/>
              </a:rPr>
              <a:t>Insistere sul principio di effettività perché molti preposti sono tali a loro insaputa.</a:t>
            </a:r>
            <a:endParaRPr lang="it-IT" smtClean="0">
              <a:latin typeface="Times New Roman" pitchFamily="18" charset="0"/>
              <a:cs typeface="Times New Roman" pitchFamily="18" charset="0"/>
            </a:endParaRPr>
          </a:p>
        </p:txBody>
      </p:sp>
      <p:sp>
        <p:nvSpPr>
          <p:cNvPr id="101380" name="Segnaposto numero diapositiva 3"/>
          <p:cNvSpPr>
            <a:spLocks noGrp="1"/>
          </p:cNvSpPr>
          <p:nvPr>
            <p:ph type="sldNum" sz="quarter" idx="5"/>
          </p:nvPr>
        </p:nvSpPr>
        <p:spPr>
          <a:noFill/>
        </p:spPr>
        <p:txBody>
          <a:bodyPr/>
          <a:lstStyle/>
          <a:p>
            <a:fld id="{2D4CA0D6-EA8E-4047-9B59-E93156DCA223}" type="slidenum">
              <a:rPr lang="it-IT" smtClean="0"/>
              <a:pPr/>
              <a:t>40</a:t>
            </a:fld>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D64F1D0B-7F70-4672-9423-502C4CE81BF6}" type="slidenum">
              <a:rPr lang="it-IT" smtClean="0"/>
              <a:pPr/>
              <a:t>41</a:t>
            </a:fld>
            <a:endParaRPr lang="it-IT"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algn="just"/>
            <a:r>
              <a:rPr lang="it-IT" smtClean="0">
                <a:latin typeface="Trebuchet MS" pitchFamily="34" charset="0"/>
                <a:cs typeface="Times New Roman" pitchFamily="18" charset="0"/>
              </a:rPr>
              <a:t>Nella definizione delle attribuzioni del preposto è bene sottolineare gli obblighi di segnalazione e il fatto che il sistema è strutturato in modo da mettere questa figura nelle condizioni di essere obbligata ad agire a vantaggio della sicurezza proprio perché ne delinea una funzione e delle responsabilità di raccordo tra lavoratori e dirigenti.</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Va sottolineato il fatto che nel D.Lgs. 81/2008 viene attribuita particolare enfasi alle competenze di questa figura prevedendo anche corsi di formazione specifici per i quali sono da emanare ulteriori provvedimenti attuativi.</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 </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Il corso è strutturato come corso aziendale, nella diapositiva c’è quindi lo spazio per inserire il nominativo di eventuali preposti.</a:t>
            </a:r>
            <a:endParaRPr lang="it-IT" smtClean="0">
              <a:latin typeface="Times New Roman" pitchFamily="18" charset="0"/>
              <a:cs typeface="Times New Roman" pitchFamily="18" charset="0"/>
            </a:endParaRPr>
          </a:p>
          <a:p>
            <a:pPr eaLnBrk="1" hangingPunct="1"/>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immagine diapositiva 1"/>
          <p:cNvSpPr>
            <a:spLocks noGrp="1" noRot="1" noChangeAspect="1" noTextEdit="1"/>
          </p:cNvSpPr>
          <p:nvPr>
            <p:ph type="sldImg"/>
          </p:nvPr>
        </p:nvSpPr>
        <p:spPr>
          <a:ln/>
        </p:spPr>
      </p:sp>
      <p:sp>
        <p:nvSpPr>
          <p:cNvPr id="209923" name="Segnaposto note 2"/>
          <p:cNvSpPr>
            <a:spLocks noGrp="1"/>
          </p:cNvSpPr>
          <p:nvPr>
            <p:ph type="body" idx="1"/>
          </p:nvPr>
        </p:nvSpPr>
        <p:spPr>
          <a:ln/>
        </p:spPr>
        <p:txBody>
          <a:bodyPr/>
          <a:lstStyle/>
          <a:p>
            <a:pPr algn="just">
              <a:defRPr/>
            </a:pPr>
            <a:r>
              <a:rPr lang="it-IT" dirty="0" smtClean="0">
                <a:latin typeface="Trebuchet MS" pitchFamily="34" charset="0"/>
                <a:cs typeface="Times New Roman" pitchFamily="18" charset="0"/>
              </a:rPr>
              <a:t>In questa diapositiva occorre sottolineare l’importanza del fenomeno delle malattie professionali (attualmente poco considerato nell’opinione pubblica). E’ importante che l’aula inizi a familiarizzare con la differenza tra causa violenta e progressiva.</a:t>
            </a:r>
            <a:endParaRPr lang="it-IT" dirty="0" smtClean="0">
              <a:latin typeface="Times New Roman" pitchFamily="18" charset="0"/>
              <a:cs typeface="Times New Roman" pitchFamily="18" charset="0"/>
            </a:endParaRPr>
          </a:p>
          <a:p>
            <a:pPr algn="just">
              <a:defRPr/>
            </a:pPr>
            <a:r>
              <a:rPr lang="it-IT" dirty="0" smtClean="0">
                <a:latin typeface="Trebuchet MS" pitchFamily="34" charset="0"/>
                <a:cs typeface="Times New Roman" pitchFamily="18" charset="0"/>
              </a:rPr>
              <a:t>Si possono fare di versi esempi di malattie professionali più o meno note ed è importante che l’aula ne suggerisca alcune.</a:t>
            </a:r>
            <a:endParaRPr lang="it-IT" dirty="0" smtClean="0">
              <a:latin typeface="Times New Roman" pitchFamily="18" charset="0"/>
              <a:cs typeface="Times New Roman" pitchFamily="18" charset="0"/>
            </a:endParaRPr>
          </a:p>
          <a:p>
            <a:pPr algn="just">
              <a:defRPr/>
            </a:pPr>
            <a:r>
              <a:rPr lang="it-IT" dirty="0" smtClean="0">
                <a:latin typeface="Trebuchet MS" pitchFamily="34" charset="0"/>
                <a:cs typeface="Times New Roman" pitchFamily="18" charset="0"/>
              </a:rPr>
              <a:t>Nell’ambito di questo discorso occorre sottolineare le difficoltà insite nel riconoscimento di una malattia professionale:</a:t>
            </a:r>
            <a:endParaRPr lang="it-IT" dirty="0" smtClean="0">
              <a:latin typeface="Times New Roman" pitchFamily="18" charset="0"/>
              <a:cs typeface="Times New Roman" pitchFamily="18" charset="0"/>
            </a:endParaRPr>
          </a:p>
          <a:p>
            <a:pPr marL="693275" lvl="1" indent="-231092" algn="just">
              <a:buFont typeface="Courier New" pitchFamily="49" charset="0"/>
              <a:buChar char="o"/>
              <a:defRPr/>
            </a:pPr>
            <a:r>
              <a:rPr lang="it-IT" dirty="0" smtClean="0">
                <a:latin typeface="Trebuchet MS" pitchFamily="34" charset="0"/>
                <a:cs typeface="Times New Roman" pitchFamily="18" charset="0"/>
              </a:rPr>
              <a:t>individuazione del rapporto causa-effetto;</a:t>
            </a:r>
            <a:endParaRPr lang="it-IT" dirty="0" smtClean="0">
              <a:latin typeface="Times New Roman" pitchFamily="18" charset="0"/>
              <a:cs typeface="Times New Roman" pitchFamily="18" charset="0"/>
            </a:endParaRPr>
          </a:p>
          <a:p>
            <a:pPr marL="693275" lvl="1" indent="-231092" algn="just">
              <a:buFont typeface="Courier New" pitchFamily="49" charset="0"/>
              <a:buChar char="o"/>
              <a:defRPr/>
            </a:pPr>
            <a:r>
              <a:rPr lang="it-IT" dirty="0" smtClean="0">
                <a:latin typeface="Trebuchet MS" pitchFamily="34" charset="0"/>
                <a:cs typeface="Times New Roman" pitchFamily="18" charset="0"/>
              </a:rPr>
              <a:t>scarsa conoscenza di molti agenti di rischio;</a:t>
            </a:r>
            <a:endParaRPr lang="it-IT" dirty="0" smtClean="0">
              <a:latin typeface="Times New Roman" pitchFamily="18" charset="0"/>
              <a:cs typeface="Times New Roman" pitchFamily="18" charset="0"/>
            </a:endParaRPr>
          </a:p>
          <a:p>
            <a:pPr marL="693275" lvl="1" indent="-231092" algn="just">
              <a:buFont typeface="Courier New" pitchFamily="49" charset="0"/>
              <a:buChar char="o"/>
              <a:defRPr/>
            </a:pPr>
            <a:r>
              <a:rPr lang="it-IT" dirty="0" smtClean="0">
                <a:latin typeface="Trebuchet MS" pitchFamily="34" charset="0"/>
                <a:cs typeface="Times New Roman" pitchFamily="18" charset="0"/>
              </a:rPr>
              <a:t>scarsa conoscenza delle interazioni tra agenti diversi;</a:t>
            </a:r>
            <a:endParaRPr lang="it-IT" dirty="0" smtClean="0">
              <a:latin typeface="Times New Roman" pitchFamily="18" charset="0"/>
              <a:cs typeface="Times New Roman" pitchFamily="18" charset="0"/>
            </a:endParaRPr>
          </a:p>
          <a:p>
            <a:pPr marL="693275" lvl="1" indent="-231092" algn="just">
              <a:buFont typeface="Courier New" pitchFamily="49" charset="0"/>
              <a:buChar char="o"/>
              <a:defRPr/>
            </a:pPr>
            <a:r>
              <a:rPr lang="it-IT" dirty="0" smtClean="0">
                <a:latin typeface="Trebuchet MS" pitchFamily="34" charset="0"/>
                <a:cs typeface="Times New Roman" pitchFamily="18" charset="0"/>
              </a:rPr>
              <a:t>distanza di tempo che spesso intercorre tra l’esposizione all’agente di rischio e l’insorgenza della malattia;</a:t>
            </a:r>
            <a:endParaRPr lang="it-IT" dirty="0" smtClean="0">
              <a:latin typeface="Times New Roman" pitchFamily="18" charset="0"/>
              <a:cs typeface="Times New Roman" pitchFamily="18" charset="0"/>
            </a:endParaRPr>
          </a:p>
          <a:p>
            <a:pPr marL="693275" lvl="1" indent="-231092" algn="just">
              <a:buFont typeface="Courier New" pitchFamily="49" charset="0"/>
              <a:buChar char="o"/>
              <a:defRPr/>
            </a:pPr>
            <a:r>
              <a:rPr lang="it-IT" dirty="0" smtClean="0">
                <a:latin typeface="Trebuchet MS" pitchFamily="34" charset="0"/>
                <a:cs typeface="Times New Roman" pitchFamily="18" charset="0"/>
              </a:rPr>
              <a:t>problema delle concause (fumo di sigaretta, abitudini di vita ecc.).</a:t>
            </a:r>
          </a:p>
          <a:p>
            <a:pPr marL="693275" lvl="1" indent="-231092" algn="just">
              <a:buFont typeface="Courier New" pitchFamily="49" charset="0"/>
              <a:buChar char="o"/>
              <a:defRPr/>
            </a:pPr>
            <a:endParaRPr lang="it-IT" dirty="0" smtClean="0">
              <a:latin typeface="Trebuchet MS" pitchFamily="34" charset="0"/>
              <a:cs typeface="Times New Roman" pitchFamily="18" charset="0"/>
            </a:endParaRPr>
          </a:p>
          <a:p>
            <a:pPr marL="231092" indent="-231092" algn="just">
              <a:defRPr/>
            </a:pPr>
            <a:r>
              <a:rPr lang="it-IT" b="1" dirty="0" smtClean="0">
                <a:latin typeface="Trebuchet MS" pitchFamily="34" charset="0"/>
                <a:cs typeface="Times New Roman" pitchFamily="18" charset="0"/>
              </a:rPr>
              <a:t>Approfondimenti</a:t>
            </a:r>
            <a:r>
              <a:rPr lang="it-IT" i="1" dirty="0" smtClean="0">
                <a:latin typeface="Trebuchet MS" pitchFamily="34" charset="0"/>
                <a:cs typeface="Times New Roman" pitchFamily="18" charset="0"/>
              </a:rPr>
              <a:t>: </a:t>
            </a:r>
            <a:r>
              <a:rPr lang="it-IT" dirty="0" smtClean="0">
                <a:latin typeface="Trebuchet MS" pitchFamily="34" charset="0"/>
                <a:cs typeface="Times New Roman" pitchFamily="18" charset="0"/>
              </a:rPr>
              <a:t>D.M. 9/4/2008 su malattie professionali.</a:t>
            </a:r>
            <a:endParaRPr lang="it-IT" dirty="0" smtClean="0">
              <a:latin typeface="Times New Roman" pitchFamily="18" charset="0"/>
              <a:cs typeface="Times New Roman" pitchFamily="18" charset="0"/>
            </a:endParaRPr>
          </a:p>
          <a:p>
            <a:pPr>
              <a:defRPr/>
            </a:pPr>
            <a:endParaRPr lang="it-IT" dirty="0" smtClean="0"/>
          </a:p>
        </p:txBody>
      </p:sp>
      <p:sp>
        <p:nvSpPr>
          <p:cNvPr id="84996" name="Segnaposto numero diapositiva 3"/>
          <p:cNvSpPr>
            <a:spLocks noGrp="1"/>
          </p:cNvSpPr>
          <p:nvPr>
            <p:ph type="sldNum" sz="quarter" idx="5"/>
          </p:nvPr>
        </p:nvSpPr>
        <p:spPr>
          <a:noFill/>
        </p:spPr>
        <p:txBody>
          <a:bodyPr/>
          <a:lstStyle/>
          <a:p>
            <a:fld id="{F0E177CC-3872-4423-AC2C-32857ED59872}" type="slidenum">
              <a:rPr lang="it-IT" smtClean="0"/>
              <a:pPr/>
              <a:t>5</a:t>
            </a:fld>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egnaposto immagine diapositiva 1"/>
          <p:cNvSpPr>
            <a:spLocks noGrp="1" noRot="1" noChangeAspect="1" noTextEdit="1"/>
          </p:cNvSpPr>
          <p:nvPr>
            <p:ph type="sldImg"/>
          </p:nvPr>
        </p:nvSpPr>
        <p:spPr>
          <a:ln/>
        </p:spPr>
      </p:sp>
      <p:sp>
        <p:nvSpPr>
          <p:cNvPr id="103427" name="Segnaposto note 2"/>
          <p:cNvSpPr>
            <a:spLocks noGrp="1"/>
          </p:cNvSpPr>
          <p:nvPr>
            <p:ph type="body" idx="1"/>
          </p:nvPr>
        </p:nvSpPr>
        <p:spPr>
          <a:noFill/>
          <a:ln/>
        </p:spPr>
        <p:txBody>
          <a:bodyPr/>
          <a:lstStyle/>
          <a:p>
            <a:pPr algn="just"/>
            <a:r>
              <a:rPr lang="it-IT" smtClean="0">
                <a:latin typeface="Trebuchet MS" pitchFamily="34" charset="0"/>
                <a:cs typeface="Times New Roman" pitchFamily="18" charset="0"/>
              </a:rPr>
              <a:t>In questa diapositiva occorre insistere sulla ampia definizione di lavoratore del D.Lgs 81/2008: </a:t>
            </a:r>
            <a:r>
              <a:rPr lang="it-IT" i="1" smtClean="0">
                <a:latin typeface="Trebuchet MS" pitchFamily="34" charset="0"/>
                <a:cs typeface="Times New Roman" pitchFamily="18" charset="0"/>
              </a:rPr>
              <a:t>persona che, indipendentemente dalla tipologia contrattuale, svolge un'attività lavorativa nell'ambito dell'organizzazione di un datore di lavoro pubblico o privato, con o senza retribuzione, anche al solo fine di apprendere un mestiere, un'arte o una professione, esclusi gli addetti ai servizi domestici e familiari. Al lavoratore così definito è equiparato: il socio lavoratore di cooperativa o di società […], il soggetto beneficiario delle iniziative di tirocini formativi e di orientamento […], l'allievo degli istituti di istruzione ed universitari e il partecipante ai corsi di formazione professionale nei quali si faccia uso di laboratori, attrezzature di lavoro in genere, agenti chimici, fisici e biologici, ivi comprese le apparecchiature fornite di videoterminali limitatamente ai periodi in cui l'allievo sia effettivamente applicato alla strumentazioni o ai laboratori in questione; il volontario, come definito dalla legge 1 agosto 1991, n. 266; i volontari del Corpo nazionale dei vigili del fuoco e della protezione civile; il volontario che effettua il servizio civile […].</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Si sottolinei il fatto che gli obblighi dei lavoratori sono riferiti sia a comportamenti individuali, sia al ruolo di ciascun operatore nella gestione complessiva della SSL e che l’inosservanza di tali obblighi sono previsti sanzioni amministrative, ammende e arresto. </a:t>
            </a:r>
            <a:endParaRPr lang="it-IT" smtClean="0">
              <a:latin typeface="Times New Roman" pitchFamily="18" charset="0"/>
              <a:cs typeface="Times New Roman" pitchFamily="18" charset="0"/>
            </a:endParaRPr>
          </a:p>
          <a:p>
            <a:endParaRPr lang="it-IT" smtClean="0"/>
          </a:p>
        </p:txBody>
      </p:sp>
      <p:sp>
        <p:nvSpPr>
          <p:cNvPr id="103428" name="Segnaposto numero diapositiva 3"/>
          <p:cNvSpPr>
            <a:spLocks noGrp="1"/>
          </p:cNvSpPr>
          <p:nvPr>
            <p:ph type="sldNum" sz="quarter" idx="5"/>
          </p:nvPr>
        </p:nvSpPr>
        <p:spPr>
          <a:noFill/>
        </p:spPr>
        <p:txBody>
          <a:bodyPr/>
          <a:lstStyle/>
          <a:p>
            <a:fld id="{AD467164-3D2C-4831-B17E-8D2B047F5800}" type="slidenum">
              <a:rPr lang="it-IT" smtClean="0"/>
              <a:pPr/>
              <a:t>42</a:t>
            </a:fld>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F0A41AC-F6A3-486E-9319-9AD8D6F70BBC}" type="slidenum">
              <a:rPr lang="it-IT" smtClean="0"/>
              <a:pPr/>
              <a:t>45</a:t>
            </a:fld>
            <a:endParaRPr lang="it-IT"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egnaposto immagine diapositiva 1"/>
          <p:cNvSpPr>
            <a:spLocks noGrp="1" noRot="1" noChangeAspect="1" noTextEdit="1"/>
          </p:cNvSpPr>
          <p:nvPr>
            <p:ph type="sldImg"/>
          </p:nvPr>
        </p:nvSpPr>
        <p:spPr>
          <a:ln/>
        </p:spPr>
      </p:sp>
      <p:sp>
        <p:nvSpPr>
          <p:cNvPr id="105475" name="Segnaposto note 2"/>
          <p:cNvSpPr>
            <a:spLocks noGrp="1"/>
          </p:cNvSpPr>
          <p:nvPr>
            <p:ph type="body" idx="1"/>
          </p:nvPr>
        </p:nvSpPr>
        <p:spPr>
          <a:noFill/>
          <a:ln/>
        </p:spPr>
        <p:txBody>
          <a:bodyPr/>
          <a:lstStyle/>
          <a:p>
            <a:pPr algn="just"/>
            <a:r>
              <a:rPr lang="it-IT" smtClean="0">
                <a:latin typeface="Trebuchet MS" pitchFamily="34" charset="0"/>
                <a:cs typeface="Times New Roman" pitchFamily="18" charset="0"/>
              </a:rPr>
              <a:t>Nel caso del SPP, la diapositiva deve essere commentata delineando la situazione dell’azienda (o delle aziende) dei discenti.</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Spesso gli incarichi che hanno a che fare con il SPP sono visti con sospetto a causa delle possibili implicazioni giudiziarie. Occorre specificare quali sono i compiti e le responsabilità degli ASPP e, soprattutto, quali sono le differenze tra questi e il RSPP.</a:t>
            </a:r>
            <a:endParaRPr lang="it-IT" smtClean="0">
              <a:latin typeface="Times New Roman" pitchFamily="18" charset="0"/>
              <a:cs typeface="Times New Roman" pitchFamily="18" charset="0"/>
            </a:endParaRPr>
          </a:p>
          <a:p>
            <a:endParaRPr lang="it-IT" smtClean="0">
              <a:latin typeface="Trebuchet MS" pitchFamily="34" charset="0"/>
            </a:endParaRPr>
          </a:p>
          <a:p>
            <a:r>
              <a:rPr lang="it-IT" b="1" smtClean="0">
                <a:latin typeface="Trebuchet MS" pitchFamily="34" charset="0"/>
              </a:rPr>
              <a:t>Approfondimenti</a:t>
            </a:r>
            <a:r>
              <a:rPr lang="it-IT" smtClean="0">
                <a:latin typeface="Trebuchet MS" pitchFamily="34" charset="0"/>
              </a:rPr>
              <a:t>: art. 31 del D.Lgs. 81/2008 e s. m.</a:t>
            </a:r>
          </a:p>
        </p:txBody>
      </p:sp>
      <p:sp>
        <p:nvSpPr>
          <p:cNvPr id="105476" name="Segnaposto numero diapositiva 3"/>
          <p:cNvSpPr>
            <a:spLocks noGrp="1"/>
          </p:cNvSpPr>
          <p:nvPr>
            <p:ph type="sldNum" sz="quarter" idx="5"/>
          </p:nvPr>
        </p:nvSpPr>
        <p:spPr>
          <a:noFill/>
        </p:spPr>
        <p:txBody>
          <a:bodyPr/>
          <a:lstStyle/>
          <a:p>
            <a:fld id="{76CEABE3-A5B8-4EDB-815B-06954AB33E1C}" type="slidenum">
              <a:rPr lang="it-IT" smtClean="0"/>
              <a:pPr/>
              <a:t>46</a:t>
            </a:fld>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a:ln/>
        </p:spPr>
      </p:sp>
      <p:sp>
        <p:nvSpPr>
          <p:cNvPr id="106499" name="Segnaposto note 2"/>
          <p:cNvSpPr>
            <a:spLocks noGrp="1"/>
          </p:cNvSpPr>
          <p:nvPr>
            <p:ph type="body" idx="1"/>
          </p:nvPr>
        </p:nvSpPr>
        <p:spPr>
          <a:noFill/>
          <a:ln/>
        </p:spPr>
        <p:txBody>
          <a:bodyPr/>
          <a:lstStyle/>
          <a:p>
            <a:pPr algn="just"/>
            <a:r>
              <a:rPr lang="it-IT" smtClean="0">
                <a:latin typeface="Trebuchet MS" pitchFamily="34" charset="0"/>
                <a:cs typeface="Times New Roman" pitchFamily="18" charset="0"/>
              </a:rPr>
              <a:t>E’ bene spiegare il fatto che il RSPP non è esente da responsabilità. </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I compiti propri dell’incarico relativamente alla valutazione dei rischi possono comportare colpa laddove siamo stati palesemente omessi dei rischi o trascurate evidenze importati ai fini della valutazione (il docente potrebbe riportare quale esempio la sentenza relativa all’incidente della camera iperbarica dell’ospedale Galeazzi di Milano nel qual il RSPP è stato condannato in relazione alla valutazione del rischio incendi.</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Si insista sul fatto che il DL può essere comunque giudicato colpevole per aver scelto un RSPP o un addetto non all’altezza dei compiti che gli sono stati demandati (</a:t>
            </a:r>
            <a:r>
              <a:rPr lang="it-IT" i="1" smtClean="0">
                <a:latin typeface="Trebuchet MS" pitchFamily="34" charset="0"/>
                <a:cs typeface="Times New Roman" pitchFamily="18" charset="0"/>
              </a:rPr>
              <a:t>culpa in eligendo</a:t>
            </a:r>
            <a:r>
              <a:rPr lang="it-IT" smtClean="0">
                <a:latin typeface="Trebuchet MS" pitchFamily="34" charset="0"/>
                <a:cs typeface="Times New Roman" pitchFamily="18" charset="0"/>
              </a:rPr>
              <a:t>).</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 </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Il corso è strutturato come corso aziendale, nella diapositiva c’è quindi lo spazio per inserire il nominativo di RSPP e ASPP.</a:t>
            </a:r>
            <a:endParaRPr lang="it-IT" smtClean="0">
              <a:latin typeface="Times New Roman" pitchFamily="18" charset="0"/>
              <a:cs typeface="Times New Roman" pitchFamily="18" charset="0"/>
            </a:endParaRPr>
          </a:p>
        </p:txBody>
      </p:sp>
      <p:sp>
        <p:nvSpPr>
          <p:cNvPr id="106500" name="Segnaposto numero diapositiva 3"/>
          <p:cNvSpPr>
            <a:spLocks noGrp="1"/>
          </p:cNvSpPr>
          <p:nvPr>
            <p:ph type="sldNum" sz="quarter" idx="5"/>
          </p:nvPr>
        </p:nvSpPr>
        <p:spPr>
          <a:noFill/>
        </p:spPr>
        <p:txBody>
          <a:bodyPr/>
          <a:lstStyle/>
          <a:p>
            <a:fld id="{D0637178-495E-4640-A139-0A6BE4955988}" type="slidenum">
              <a:rPr lang="it-IT" smtClean="0"/>
              <a:pPr/>
              <a:t>47</a:t>
            </a:fld>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C3F28DE1-FE84-40A4-AAD9-C74719462EE4}" type="slidenum">
              <a:rPr lang="it-IT" smtClean="0"/>
              <a:pPr/>
              <a:t>48</a:t>
            </a:fld>
            <a:endParaRPr lang="it-IT"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it-IT" smtClean="0">
                <a:latin typeface="Trebuchet MS" pitchFamily="34" charset="0"/>
                <a:cs typeface="Times New Roman" pitchFamily="18" charset="0"/>
              </a:rPr>
              <a:t>Il Rappresentante dei Lavoratori per la Sicurezza (RLS) è l’interfaccia tra i lavoratori,</a:t>
            </a:r>
            <a:r>
              <a:rPr lang="it-IT" i="1" smtClean="0">
                <a:latin typeface="Trebuchet MS" pitchFamily="34" charset="0"/>
                <a:cs typeface="Times New Roman" pitchFamily="18" charset="0"/>
              </a:rPr>
              <a:t> </a:t>
            </a:r>
            <a:r>
              <a:rPr lang="it-IT" smtClean="0">
                <a:latin typeface="Trebuchet MS" pitchFamily="34" charset="0"/>
                <a:cs typeface="Times New Roman" pitchFamily="18" charset="0"/>
              </a:rPr>
              <a:t>il DL e il Servizio Prevenzione e Protezione.</a:t>
            </a:r>
            <a:endParaRPr lang="it-IT" smtClean="0">
              <a:latin typeface="Times New Roman" pitchFamily="18" charset="0"/>
              <a:cs typeface="Times New Roman" pitchFamily="18" charset="0"/>
            </a:endParaRPr>
          </a:p>
          <a:p>
            <a:r>
              <a:rPr lang="it-IT" smtClean="0">
                <a:latin typeface="Trebuchet MS" pitchFamily="34" charset="0"/>
                <a:cs typeface="Times New Roman" pitchFamily="18" charset="0"/>
              </a:rPr>
              <a:t>La partecipazione di tutta l’organizzazione aziendale ai temi di igiene e sicurezza è uno dei requisiti essenziali per la riuscita delle politiche di SSL dell’azienda.</a:t>
            </a:r>
            <a:endParaRPr lang="it-IT" smtClean="0">
              <a:latin typeface="Times New Roman" pitchFamily="18" charset="0"/>
              <a:cs typeface="Times New Roman" pitchFamily="18" charset="0"/>
            </a:endParaRPr>
          </a:p>
          <a:p>
            <a:r>
              <a:rPr lang="it-IT" smtClean="0">
                <a:latin typeface="Trebuchet MS" pitchFamily="34" charset="0"/>
                <a:cs typeface="Times New Roman" pitchFamily="18" charset="0"/>
              </a:rPr>
              <a:t>Quella del RLS è stata introdotta dal D.Lgs. 626/1994 quale figura di confronto e consultazione anche per favorire la più ampia partecipazione e la segnalazione di eventuali carenze e situazioni critiche da fronteggiare; per questo motivo sono stati previsti dei corsi di formazione specifici (32 ore di cui 12 sui rischi specifici dell’attività in esame) tesi a garantire al RLS le competenze necessarie allo svolgimento dei propri compiti.</a:t>
            </a:r>
          </a:p>
          <a:p>
            <a:endParaRPr lang="it-IT" smtClean="0">
              <a:latin typeface="Trebuchet MS" pitchFamily="34" charset="0"/>
              <a:cs typeface="Times New Roman" pitchFamily="18" charset="0"/>
            </a:endParaRPr>
          </a:p>
          <a:p>
            <a:r>
              <a:rPr lang="it-IT" b="1" i="1" smtClean="0">
                <a:latin typeface="Trebuchet MS" pitchFamily="34" charset="0"/>
                <a:cs typeface="Times New Roman" pitchFamily="18" charset="0"/>
              </a:rPr>
              <a:t>Approfondimenti: </a:t>
            </a:r>
            <a:r>
              <a:rPr lang="it-IT" i="1" smtClean="0">
                <a:latin typeface="Trebuchet MS" pitchFamily="34" charset="0"/>
                <a:cs typeface="Times New Roman" pitchFamily="18" charset="0"/>
              </a:rPr>
              <a:t>art. 37 e 47 del D.Lgs. 81/2008</a:t>
            </a:r>
            <a:endParaRPr lang="it-IT" i="1" smtClean="0">
              <a:latin typeface="Times New Roman" pitchFamily="18" charset="0"/>
              <a:cs typeface="Times New Roman" pitchFamily="18" charset="0"/>
            </a:endParaRPr>
          </a:p>
          <a:p>
            <a:pPr eaLnBrk="1" hangingPunct="1"/>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egnaposto immagine diapositiva 1"/>
          <p:cNvSpPr>
            <a:spLocks noGrp="1" noRot="1" noChangeAspect="1" noTextEdit="1"/>
          </p:cNvSpPr>
          <p:nvPr>
            <p:ph type="sldImg"/>
          </p:nvPr>
        </p:nvSpPr>
        <p:spPr>
          <a:ln/>
        </p:spPr>
      </p:sp>
      <p:sp>
        <p:nvSpPr>
          <p:cNvPr id="108547" name="Segnaposto note 2"/>
          <p:cNvSpPr>
            <a:spLocks noGrp="1"/>
          </p:cNvSpPr>
          <p:nvPr>
            <p:ph type="body" idx="1"/>
          </p:nvPr>
        </p:nvSpPr>
        <p:spPr>
          <a:noFill/>
          <a:ln/>
        </p:spPr>
        <p:txBody>
          <a:bodyPr/>
          <a:lstStyle/>
          <a:p>
            <a:pPr algn="just"/>
            <a:r>
              <a:rPr lang="it-IT" smtClean="0">
                <a:latin typeface="Trebuchet MS" pitchFamily="34" charset="0"/>
                <a:cs typeface="Times New Roman" pitchFamily="18" charset="0"/>
              </a:rPr>
              <a:t>Il Rappresentante dei Lavoratori per la Sicurezza (RLS) è l’interfaccia tra i lavoratori,</a:t>
            </a:r>
            <a:r>
              <a:rPr lang="it-IT" i="1" smtClean="0">
                <a:latin typeface="Trebuchet MS" pitchFamily="34" charset="0"/>
                <a:cs typeface="Times New Roman" pitchFamily="18" charset="0"/>
              </a:rPr>
              <a:t> </a:t>
            </a:r>
            <a:r>
              <a:rPr lang="it-IT" smtClean="0">
                <a:latin typeface="Trebuchet MS" pitchFamily="34" charset="0"/>
                <a:cs typeface="Times New Roman" pitchFamily="18" charset="0"/>
              </a:rPr>
              <a:t>il DL e il Servizio Prevenzione e Protezione.</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La partecipazione di tutta l’organizzazione aziendale ai temi di igiene e sicurezza è uno dei requisiti essenziali per la riuscita delle politiche di SSL dell’azienda.</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Quella del RLS è stata introdotta dal D.Lgs. 626/1994 quale figura di confronto e consultazione anche per favorire la più ampia partecipazione e favorire la segnalazione di eventuali carenze e situazioni critiche da fronteggiare; per questo motivo sono stati previsti dei corsi di formazione specifici (32 ore di cui 12 sui rischi specifici dell’attività in esame) tesi e garantire al RLS le competenze necessarie allo svolgimento dei propri compiti.</a:t>
            </a:r>
          </a:p>
          <a:p>
            <a:pPr algn="just"/>
            <a:endParaRPr lang="it-IT" smtClean="0">
              <a:latin typeface="Trebuchet MS" pitchFamily="34" charset="0"/>
              <a:cs typeface="Times New Roman" pitchFamily="18" charset="0"/>
            </a:endParaRPr>
          </a:p>
          <a:p>
            <a:pPr algn="just"/>
            <a:r>
              <a:rPr lang="it-IT" b="1" smtClean="0">
                <a:latin typeface="Trebuchet MS" pitchFamily="34" charset="0"/>
                <a:cs typeface="Times New Roman" pitchFamily="18" charset="0"/>
              </a:rPr>
              <a:t>Approfondimenti</a:t>
            </a:r>
            <a:r>
              <a:rPr lang="it-IT" smtClean="0">
                <a:latin typeface="Trebuchet MS" pitchFamily="34" charset="0"/>
                <a:cs typeface="Times New Roman" pitchFamily="18" charset="0"/>
              </a:rPr>
              <a:t>: art. 47 del D.Lgs. 81/2008 e s. m.</a:t>
            </a:r>
            <a:endParaRPr lang="it-IT" smtClean="0">
              <a:latin typeface="Times New Roman" pitchFamily="18" charset="0"/>
              <a:cs typeface="Times New Roman" pitchFamily="18" charset="0"/>
            </a:endParaRPr>
          </a:p>
          <a:p>
            <a:endParaRPr lang="it-IT" smtClean="0"/>
          </a:p>
        </p:txBody>
      </p:sp>
      <p:sp>
        <p:nvSpPr>
          <p:cNvPr id="108548" name="Segnaposto numero diapositiva 3"/>
          <p:cNvSpPr>
            <a:spLocks noGrp="1"/>
          </p:cNvSpPr>
          <p:nvPr>
            <p:ph type="sldNum" sz="quarter" idx="5"/>
          </p:nvPr>
        </p:nvSpPr>
        <p:spPr>
          <a:noFill/>
        </p:spPr>
        <p:txBody>
          <a:bodyPr/>
          <a:lstStyle/>
          <a:p>
            <a:fld id="{D6A6C58C-A366-43EF-9F8E-22A0649DCF57}" type="slidenum">
              <a:rPr lang="it-IT" smtClean="0"/>
              <a:pPr/>
              <a:t>49</a:t>
            </a:fld>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egnaposto immagine diapositiva 1"/>
          <p:cNvSpPr>
            <a:spLocks noGrp="1" noRot="1" noChangeAspect="1" noTextEdit="1"/>
          </p:cNvSpPr>
          <p:nvPr>
            <p:ph type="sldImg"/>
          </p:nvPr>
        </p:nvSpPr>
        <p:spPr>
          <a:ln/>
        </p:spPr>
      </p:sp>
      <p:sp>
        <p:nvSpPr>
          <p:cNvPr id="109571" name="Segnaposto note 2"/>
          <p:cNvSpPr>
            <a:spLocks noGrp="1"/>
          </p:cNvSpPr>
          <p:nvPr>
            <p:ph type="body" idx="1"/>
          </p:nvPr>
        </p:nvSpPr>
        <p:spPr>
          <a:noFill/>
          <a:ln/>
        </p:spPr>
        <p:txBody>
          <a:bodyPr/>
          <a:lstStyle/>
          <a:p>
            <a:pPr algn="just"/>
            <a:r>
              <a:rPr lang="it-IT" smtClean="0">
                <a:latin typeface="Trebuchet MS" pitchFamily="34" charset="0"/>
                <a:cs typeface="Times New Roman" pitchFamily="18" charset="0"/>
              </a:rPr>
              <a:t>Il RLS si trova a svolgere un compito particolarmente delicato nel quale il rischio principale è quello di una conflittualità eccessiva tra gli interlocutori (lavoratori e DL) che renderebbe inutile il contributo proprio dei questa figura.</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Elencare i compiti del RLS sottolineando che questo è coinvolto nelle fasi principali della gestione della SSL aziendale.</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Ribadire il fatto che:</a:t>
            </a:r>
          </a:p>
          <a:p>
            <a:pPr lvl="2" indent="-461963" algn="just">
              <a:buFont typeface="Courier New" pitchFamily="49" charset="0"/>
              <a:buChar char="o"/>
            </a:pPr>
            <a:r>
              <a:rPr lang="it-IT" smtClean="0">
                <a:latin typeface="Trebuchet MS" pitchFamily="34" charset="0"/>
                <a:cs typeface="Times New Roman" pitchFamily="18" charset="0"/>
              </a:rPr>
              <a:t>la consultazione in merito alla VDR si esplica attraverso un parere che non ha potere vincolante</a:t>
            </a:r>
            <a:r>
              <a:rPr lang="it-IT" smtClean="0">
                <a:latin typeface="Times New Roman" pitchFamily="18" charset="0"/>
                <a:cs typeface="Times New Roman" pitchFamily="18" charset="0"/>
              </a:rPr>
              <a:t>;</a:t>
            </a:r>
          </a:p>
          <a:p>
            <a:pPr lvl="2" indent="-461963" algn="just">
              <a:buFont typeface="Courier New" pitchFamily="49" charset="0"/>
              <a:buChar char="o"/>
            </a:pPr>
            <a:r>
              <a:rPr lang="it-IT" smtClean="0">
                <a:latin typeface="Trebuchet MS" pitchFamily="34" charset="0"/>
                <a:cs typeface="Times New Roman" pitchFamily="18" charset="0"/>
              </a:rPr>
              <a:t>i pareri e le considerazioni espresse nella riunione periodica, messe a verbale, rappresentano un elemento che testimonia le modalità di gestione e i percorsi intrapresi dall’azienda in tema di igiene e sicurezza sul lavoro;</a:t>
            </a:r>
          </a:p>
          <a:p>
            <a:pPr lvl="2" indent="-461963" algn="just">
              <a:buFont typeface="Courier New" pitchFamily="49" charset="0"/>
              <a:buChar char="o"/>
            </a:pPr>
            <a:r>
              <a:rPr lang="it-IT" smtClean="0">
                <a:latin typeface="Trebuchet MS" pitchFamily="34" charset="0"/>
                <a:cs typeface="Times New Roman" pitchFamily="18" charset="0"/>
              </a:rPr>
              <a:t>il RLS riceva la documentazione sulla SSL lo mette in condizione di acquisire informazioni importanti e comprendere le scelte di SSL dell’azienda.</a:t>
            </a:r>
          </a:p>
          <a:p>
            <a:endParaRPr lang="it-IT" smtClean="0"/>
          </a:p>
        </p:txBody>
      </p:sp>
      <p:sp>
        <p:nvSpPr>
          <p:cNvPr id="109572" name="Segnaposto numero diapositiva 3"/>
          <p:cNvSpPr>
            <a:spLocks noGrp="1"/>
          </p:cNvSpPr>
          <p:nvPr>
            <p:ph type="sldNum" sz="quarter" idx="5"/>
          </p:nvPr>
        </p:nvSpPr>
        <p:spPr>
          <a:noFill/>
        </p:spPr>
        <p:txBody>
          <a:bodyPr/>
          <a:lstStyle/>
          <a:p>
            <a:fld id="{7DDC5C3D-1B3F-419F-B97D-80089C4855F3}" type="slidenum">
              <a:rPr lang="it-IT" smtClean="0"/>
              <a:pPr/>
              <a:t>50</a:t>
            </a:fld>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CBB93CF-6450-40C0-BF74-48BE66760EBF}" type="slidenum">
              <a:rPr lang="it-IT" smtClean="0"/>
              <a:pPr/>
              <a:t>51</a:t>
            </a:fld>
            <a:endParaRPr lang="it-IT"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algn="just"/>
            <a:r>
              <a:rPr lang="it-IT" smtClean="0">
                <a:latin typeface="Trebuchet MS" pitchFamily="34" charset="0"/>
                <a:cs typeface="Times New Roman" pitchFamily="18" charset="0"/>
              </a:rPr>
              <a:t>Il MC ha compiti fondamentali nella gestione della SSL in azienda.</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Il ruolo del MC è stato fortemente rilanciato dalle nuove attribuzioni assegnate a questa figura dal D.Lgs. 81/2008. La sorveglianza sanitaria ha infatti un ruolo molto importante nella prevenzione delle malattie professionali, ruolo che può essere svolto compiutamente solo laddove il MC partecipi attivamente alla VDR.</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I profili di responsabilità del MC sono molto importanti e sicuramente più delicati rispetto a quanto previsto per il RSPP.</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 </a:t>
            </a:r>
            <a:endParaRPr lang="it-IT" smtClean="0">
              <a:latin typeface="Times New Roman" pitchFamily="18" charset="0"/>
              <a:cs typeface="Times New Roman" pitchFamily="18" charset="0"/>
            </a:endParaRPr>
          </a:p>
          <a:p>
            <a:pPr algn="just"/>
            <a:r>
              <a:rPr lang="it-IT" b="1" i="1" smtClean="0">
                <a:latin typeface="Trebuchet MS" pitchFamily="34" charset="0"/>
                <a:cs typeface="Times New Roman" pitchFamily="18" charset="0"/>
              </a:rPr>
              <a:t>Approfondimenti</a:t>
            </a:r>
            <a:r>
              <a:rPr lang="it-IT" i="1" smtClean="0">
                <a:latin typeface="Trebuchet MS" pitchFamily="34" charset="0"/>
                <a:cs typeface="Times New Roman" pitchFamily="18" charset="0"/>
              </a:rPr>
              <a:t>: art. 25 del D.Lgs. 81/2008 e s. m.</a:t>
            </a:r>
            <a:endParaRPr lang="it-IT" i="1" smtClean="0">
              <a:latin typeface="Times New Roman" pitchFamily="18" charset="0"/>
              <a:cs typeface="Times New Roman" pitchFamily="18" charset="0"/>
            </a:endParaRPr>
          </a:p>
          <a:p>
            <a:pPr eaLnBrk="1" hangingPunct="1"/>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A0CCA84D-5A5B-4A5D-8D96-3861D6ECC063}" type="slidenum">
              <a:rPr lang="it-IT" smtClean="0"/>
              <a:pPr/>
              <a:t>52</a:t>
            </a:fld>
            <a:endParaRPr lang="it-IT"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algn="just"/>
            <a:r>
              <a:rPr lang="it-IT" smtClean="0">
                <a:latin typeface="Trebuchet MS" pitchFamily="34" charset="0"/>
                <a:cs typeface="Times New Roman" pitchFamily="18" charset="0"/>
              </a:rPr>
              <a:t>Lo scopo primario della sorveglianza sanitaria è quello di individuare tutti quegli elementi che possano denunciare l’insorgenza di stati patologici ed evitarne o limitarne lo sviluppo intervenendo sulle condizioni di esposizione.</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Va sottolineato il fatto che le condizioni individuali modificano le risposte condizionano gli effetti dell’esposizione ai rischi. Occorre illustrare il fatto che su diverse malattie professionali e sugli effetti di determinati agenti di rischio la discussione è aperta e le conclusioni sono molto controverse: si tratta spesso di una disciplina in evoluzione e le considerazioni assumono spesso la valenza di azioni preliminari (esempio: gli effetti controversi dei campi elettromagnetici).</a:t>
            </a:r>
          </a:p>
          <a:p>
            <a:pPr algn="just"/>
            <a:endParaRPr lang="it-IT" smtClean="0">
              <a:latin typeface="Trebuchet MS" pitchFamily="34" charset="0"/>
              <a:cs typeface="Times New Roman" pitchFamily="18" charset="0"/>
            </a:endParaRPr>
          </a:p>
          <a:p>
            <a:pPr algn="just"/>
            <a:r>
              <a:rPr lang="it-IT" smtClean="0">
                <a:latin typeface="Trebuchet MS" pitchFamily="34" charset="0"/>
                <a:cs typeface="Times New Roman" pitchFamily="18" charset="0"/>
              </a:rPr>
              <a:t>Sottolineare l’importanza dell’individuazione di ipersuscettibilità individuali e della corretta ricostruzione dell’anamnesi dei soggetti.</a:t>
            </a:r>
            <a:endParaRPr 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4DA0728C-8D78-45C7-9FC3-A0188C622AE1}" type="slidenum">
              <a:rPr lang="it-IT" smtClean="0"/>
              <a:pPr/>
              <a:t>53</a:t>
            </a:fld>
            <a:endParaRPr lang="it-IT"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algn="just"/>
            <a:r>
              <a:rPr lang="it-IT" smtClean="0">
                <a:latin typeface="Trebuchet MS" pitchFamily="34" charset="0"/>
                <a:cs typeface="Times New Roman" pitchFamily="18" charset="0"/>
              </a:rPr>
              <a:t>Delineare il concetto di sorveglianza sanitaria insistendo sul fatto che un “</a:t>
            </a:r>
            <a:r>
              <a:rPr lang="it-IT" i="1" smtClean="0">
                <a:latin typeface="Trebuchet MS" pitchFamily="34" charset="0"/>
                <a:cs typeface="Times New Roman" pitchFamily="18" charset="0"/>
              </a:rPr>
              <a:t>insieme di atti medici</a:t>
            </a:r>
            <a:r>
              <a:rPr lang="it-IT" smtClean="0">
                <a:latin typeface="Trebuchet MS" pitchFamily="34" charset="0"/>
                <a:cs typeface="Times New Roman" pitchFamily="18" charset="0"/>
              </a:rPr>
              <a:t>” finalizzati alla tutela della salute non significa semplicemente effettuare le viste mediche ma entrare nel merito della valutazione dei rischi e condividere scelte operative e finalizzate alla gestione complessiva della SSL in azienda.</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Il MC si occupa infatti di suggerire scelte tecniche, procedurali e comportamentali che riguardano lo svolgimento dell’attività lavorativa e per fare questo deve ricevere dal datore di lavoro tutte le informazioni che lo mettono nelle condizioni di svolgere questa attività.</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 </a:t>
            </a:r>
            <a:endParaRPr lang="it-IT" smtClean="0">
              <a:latin typeface="Times New Roman" pitchFamily="18" charset="0"/>
              <a:cs typeface="Times New Roman" pitchFamily="18" charset="0"/>
            </a:endParaRPr>
          </a:p>
          <a:p>
            <a:pPr algn="just"/>
            <a:r>
              <a:rPr lang="it-IT" b="1" smtClean="0">
                <a:latin typeface="Trebuchet MS" pitchFamily="34" charset="0"/>
                <a:cs typeface="Times New Roman" pitchFamily="18" charset="0"/>
              </a:rPr>
              <a:t>Approfondimenti</a:t>
            </a:r>
            <a:r>
              <a:rPr lang="it-IT" smtClean="0">
                <a:latin typeface="Trebuchet MS" pitchFamily="34" charset="0"/>
                <a:cs typeface="Times New Roman" pitchFamily="18" charset="0"/>
              </a:rPr>
              <a:t>: art. 25 del D.Lgs. 81/2008 e s. m.</a:t>
            </a:r>
            <a:endParaRPr lang="it-IT" smtClean="0">
              <a:latin typeface="Times New Roman" pitchFamily="18" charset="0"/>
              <a:cs typeface="Times New Roman" pitchFamily="18" charset="0"/>
            </a:endParaRPr>
          </a:p>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egnaposto immagine diapositiva 1"/>
          <p:cNvSpPr>
            <a:spLocks noGrp="1" noRot="1" noChangeAspect="1" noTextEdit="1"/>
          </p:cNvSpPr>
          <p:nvPr>
            <p:ph type="sldImg"/>
          </p:nvPr>
        </p:nvSpPr>
        <p:spPr>
          <a:ln/>
        </p:spPr>
      </p:sp>
      <p:sp>
        <p:nvSpPr>
          <p:cNvPr id="86019" name="Segnaposto note 2"/>
          <p:cNvSpPr>
            <a:spLocks noGrp="1"/>
          </p:cNvSpPr>
          <p:nvPr>
            <p:ph type="body" idx="1"/>
          </p:nvPr>
        </p:nvSpPr>
        <p:spPr>
          <a:noFill/>
          <a:ln/>
        </p:spPr>
        <p:txBody>
          <a:bodyPr/>
          <a:lstStyle/>
          <a:p>
            <a:pPr algn="just"/>
            <a:r>
              <a:rPr lang="it-IT" smtClean="0">
                <a:latin typeface="Trebuchet MS" pitchFamily="34" charset="0"/>
                <a:cs typeface="Times New Roman" pitchFamily="18" charset="0"/>
              </a:rPr>
              <a:t>Nella definizione del concetto di pericolo si porrà l’accento sul fatto che si tratta di una caratteristica intrinseca di un certo agente e che questa descrive la sola potenzialità di causare il danno.</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Si chiederanno esempi all’aula su agenti pericolosi (annotare alla lavagna per riprendere successivamente): gli agenti chimici, la velocità, il fumo di sigaretta, il telefonino, lanciarsi con un paracadute, guidare la macchina ecc.</a:t>
            </a:r>
            <a:endParaRPr lang="it-IT" smtClean="0">
              <a:latin typeface="Times New Roman" pitchFamily="18" charset="0"/>
              <a:cs typeface="Times New Roman" pitchFamily="18" charset="0"/>
            </a:endParaRPr>
          </a:p>
          <a:p>
            <a:endParaRPr lang="it-IT" smtClean="0"/>
          </a:p>
        </p:txBody>
      </p:sp>
      <p:sp>
        <p:nvSpPr>
          <p:cNvPr id="86020" name="Segnaposto numero diapositiva 3"/>
          <p:cNvSpPr>
            <a:spLocks noGrp="1"/>
          </p:cNvSpPr>
          <p:nvPr>
            <p:ph type="sldNum" sz="quarter" idx="5"/>
          </p:nvPr>
        </p:nvSpPr>
        <p:spPr>
          <a:noFill/>
        </p:spPr>
        <p:txBody>
          <a:bodyPr/>
          <a:lstStyle/>
          <a:p>
            <a:fld id="{D34C1FEA-15B4-499D-A946-AB9DF6F06E5B}" type="slidenum">
              <a:rPr lang="it-IT" smtClean="0"/>
              <a:pPr/>
              <a:t>6</a:t>
            </a:fld>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08832D9-05F0-45DE-9207-1EA897619732}" type="slidenum">
              <a:rPr lang="it-IT" smtClean="0"/>
              <a:pPr/>
              <a:t>54</a:t>
            </a:fld>
            <a:endParaRPr lang="it-IT"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algn="just"/>
            <a:r>
              <a:rPr lang="it-IT" smtClean="0">
                <a:latin typeface="Trebuchet MS" pitchFamily="34" charset="0"/>
                <a:cs typeface="Times New Roman" pitchFamily="18" charset="0"/>
              </a:rPr>
              <a:t>Sul MC ricadono una serie di obblighi e responsabilità per le quali sono previste sanzioni pecuniarie (fino a € 4.000), arresto (fino a 3 mesi) e ammende (fino a € 1.600).</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Si faccia notare che questo tipo di disposizioni penali e amministrative non sono previste per il RSPP.</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Sottolineare l’importanza della riunione periodica quale occasione per il MC di comunicare gli esiti collettivi della sorveglianza sanitaria (in forma anonima) e commentarne il significato con DL, RSPP e RLS.</a:t>
            </a:r>
          </a:p>
          <a:p>
            <a:pPr algn="just"/>
            <a:endParaRPr lang="it-IT" smtClean="0">
              <a:latin typeface="Trebuchet MS" pitchFamily="34" charset="0"/>
              <a:cs typeface="Times New Roman" pitchFamily="18" charset="0"/>
            </a:endParaRPr>
          </a:p>
          <a:p>
            <a:pPr algn="just"/>
            <a:r>
              <a:rPr lang="it-IT" b="1" smtClean="0">
                <a:latin typeface="Trebuchet MS" pitchFamily="34" charset="0"/>
                <a:cs typeface="Times New Roman" pitchFamily="18" charset="0"/>
              </a:rPr>
              <a:t>Suggerimenti</a:t>
            </a:r>
            <a:r>
              <a:rPr lang="it-IT" smtClean="0">
                <a:latin typeface="Trebuchet MS" pitchFamily="34" charset="0"/>
                <a:cs typeface="Times New Roman" pitchFamily="18" charset="0"/>
              </a:rPr>
              <a:t>: chiedere all’aula quale può essere il principio in forza del quale c’è questa “differenza di trattamento” tra RSPP e MC.</a:t>
            </a:r>
            <a:endParaRPr lang="it-IT" smtClean="0">
              <a:latin typeface="Times New Roman" pitchFamily="18" charset="0"/>
              <a:cs typeface="Times New Roman" pitchFamily="18" charset="0"/>
            </a:endParaRPr>
          </a:p>
          <a:p>
            <a:pPr eaLnBrk="1" hangingPunct="1"/>
            <a:endParaRPr lang="it-IT" sz="16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1FBC147-5703-4D83-8037-E44F7A669E28}" type="slidenum">
              <a:rPr lang="it-IT" smtClean="0"/>
              <a:pPr/>
              <a:t>55</a:t>
            </a:fld>
            <a:endParaRPr lang="it-IT"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algn="just"/>
            <a:r>
              <a:rPr lang="it-IT" smtClean="0">
                <a:latin typeface="Trebuchet MS" pitchFamily="34" charset="0"/>
                <a:cs typeface="Times New Roman" pitchFamily="18" charset="0"/>
              </a:rPr>
              <a:t>Segue l’elenco dei compiti del MC che può essere completata con l’illustrazione dei contenuti essenziali della cartella sanitaria e di rischio:</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dati anagrafici, amministrativi e anamnesi personale e familiare del lavoratore;</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programma di sorveglianza sanitaria (protocolli, periodicità);</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valutazioni conclusive dei risultati degli accertamenti;</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giudizio di idoneità;</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modalità di conservazione dei giudizi e della cartella sanitaria.</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  </a:t>
            </a:r>
            <a:endParaRPr lang="it-IT" smtClean="0">
              <a:latin typeface="Times New Roman" pitchFamily="18" charset="0"/>
              <a:cs typeface="Times New Roman" pitchFamily="18" charset="0"/>
            </a:endParaRPr>
          </a:p>
          <a:p>
            <a:pPr algn="just"/>
            <a:r>
              <a:rPr lang="it-IT" b="1" smtClean="0">
                <a:latin typeface="Trebuchet MS" pitchFamily="34" charset="0"/>
                <a:cs typeface="Times New Roman" pitchFamily="18" charset="0"/>
              </a:rPr>
              <a:t>Approfondimenti</a:t>
            </a:r>
            <a:r>
              <a:rPr lang="it-IT" smtClean="0">
                <a:latin typeface="Trebuchet MS" pitchFamily="34" charset="0"/>
                <a:cs typeface="Times New Roman" pitchFamily="18" charset="0"/>
              </a:rPr>
              <a:t>: artt. 40 e 41 e Allegato 3A del D.Lgs. 81/2008 e s. m.</a:t>
            </a:r>
            <a:endParaRPr lang="it-IT" smtClean="0">
              <a:latin typeface="Times New Roman" pitchFamily="18" charset="0"/>
              <a:cs typeface="Times New Roman" pitchFamily="18" charset="0"/>
            </a:endParaRPr>
          </a:p>
          <a:p>
            <a:pPr eaLnBrk="1" hangingPunct="1"/>
            <a:endParaRPr lang="it-IT" sz="16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2BA5A6C-7BB4-4EFF-AFF2-3DB6909A3A00}" type="slidenum">
              <a:rPr lang="it-IT" smtClean="0"/>
              <a:pPr/>
              <a:t>56</a:t>
            </a:fld>
            <a:endParaRPr lang="it-IT"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r>
              <a:rPr lang="it-IT" smtClean="0">
                <a:latin typeface="Trebuchet MS" pitchFamily="34" charset="0"/>
                <a:cs typeface="Times New Roman" pitchFamily="18" charset="0"/>
              </a:rPr>
              <a:t>Le attività di sorveglianza sanitaria sono strettamente legate alla VDR sulla base della quale il MC:</a:t>
            </a:r>
          </a:p>
          <a:p>
            <a:pPr marL="808038" lvl="1" indent="-346075">
              <a:buFont typeface="Courier New" pitchFamily="49" charset="0"/>
              <a:buChar char="o"/>
            </a:pPr>
            <a:r>
              <a:rPr lang="it-IT" smtClean="0">
                <a:latin typeface="Trebuchet MS" pitchFamily="34" charset="0"/>
                <a:cs typeface="Times New Roman" pitchFamily="18" charset="0"/>
              </a:rPr>
              <a:t>individua gli accertamenti da eseguire in relazione alle possibili patologie associate ai rischi rilevati;</a:t>
            </a:r>
            <a:endParaRPr lang="it-IT" smtClean="0">
              <a:latin typeface="Times New Roman" pitchFamily="18" charset="0"/>
              <a:cs typeface="Times New Roman" pitchFamily="18" charset="0"/>
            </a:endParaRPr>
          </a:p>
          <a:p>
            <a:pPr marL="808038" lvl="1" indent="-346075">
              <a:buFont typeface="Courier New" pitchFamily="49" charset="0"/>
              <a:buChar char="o"/>
            </a:pPr>
            <a:r>
              <a:rPr lang="it-IT" smtClean="0">
                <a:latin typeface="Trebuchet MS" pitchFamily="34" charset="0"/>
                <a:cs typeface="Times New Roman" pitchFamily="18" charset="0"/>
              </a:rPr>
              <a:t>stabilisce la periodicità degli accertamenti, anche attenendosi ai vincoli introdotti dalla normativa di riferimento;</a:t>
            </a:r>
            <a:endParaRPr lang="it-IT" smtClean="0">
              <a:latin typeface="Times New Roman" pitchFamily="18" charset="0"/>
              <a:cs typeface="Times New Roman" pitchFamily="18" charset="0"/>
            </a:endParaRPr>
          </a:p>
          <a:p>
            <a:pPr marL="808038" lvl="1" indent="-346075">
              <a:buFont typeface="Courier New" pitchFamily="49" charset="0"/>
              <a:buChar char="o"/>
            </a:pPr>
            <a:r>
              <a:rPr lang="it-IT" smtClean="0">
                <a:latin typeface="Trebuchet MS" pitchFamily="34" charset="0"/>
                <a:cs typeface="Times New Roman" pitchFamily="18" charset="0"/>
              </a:rPr>
              <a:t>individua gli eventuali esami ematochimici e indicatori biologici di esposizione (IBE) da ricercare per la sorveglianza sanitaria (per alcuni IBE sono previsti limiti nazionali e internazionali).</a:t>
            </a:r>
            <a:endParaRPr lang="it-I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5C1568D6-CB4B-4BBA-9095-005DA85FC295}" type="slidenum">
              <a:rPr lang="it-IT" smtClean="0"/>
              <a:pPr/>
              <a:t>57</a:t>
            </a:fld>
            <a:endParaRPr lang="it-IT"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algn="just"/>
            <a:r>
              <a:rPr lang="it-IT" smtClean="0">
                <a:latin typeface="Trebuchet MS" pitchFamily="34" charset="0"/>
                <a:cs typeface="Times New Roman" pitchFamily="18" charset="0"/>
              </a:rPr>
              <a:t>Il giudizio di idoneità è il documento con il quale il MC competente dichiara l’eventuale compatibilità dello stato di salute e delle caratteristiche del lavoratore con la lavorazione svolta e i relativi rischi.</a:t>
            </a:r>
            <a:endParaRPr lang="it-IT" smtClean="0">
              <a:latin typeface="Times New Roman" pitchFamily="18" charset="0"/>
              <a:cs typeface="Times New Roman" pitchFamily="18" charset="0"/>
            </a:endParaRPr>
          </a:p>
          <a:p>
            <a:r>
              <a:rPr lang="it-IT" smtClean="0">
                <a:latin typeface="Trebuchet MS" pitchFamily="34" charset="0"/>
                <a:cs typeface="Times New Roman" pitchFamily="18" charset="0"/>
              </a:rPr>
              <a:t>E’ importante sottolineare che in alcuni casi il giudizio di non idoneità non è definitivo perché può essere limitato a situazioni transitorie (una convalescenza, una patologia reversibile ecc.). Qualora il giudizio di non idoneità fosse definitivo (il lavoratore non è compatibile con la lavorazione che deve svolgere) il DL ha l’obbligo di ricollocare il lavoratore in una eventuale altra posizione lavorativa compatibile con lo stato i salute rilevato. Qualora il DL dimostri che questa posizione non è disponibile, questo ha facoltà di disporre il licenziamento.</a:t>
            </a:r>
          </a:p>
          <a:p>
            <a:endParaRPr lang="it-IT" smtClean="0">
              <a:latin typeface="Trebuchet MS" pitchFamily="34" charset="0"/>
              <a:cs typeface="Times New Roman" pitchFamily="18" charset="0"/>
            </a:endParaRPr>
          </a:p>
          <a:p>
            <a:r>
              <a:rPr lang="it-IT" b="1" smtClean="0">
                <a:latin typeface="Trebuchet MS" pitchFamily="34" charset="0"/>
                <a:cs typeface="Times New Roman" pitchFamily="18" charset="0"/>
              </a:rPr>
              <a:t>Approfondimenti</a:t>
            </a:r>
            <a:r>
              <a:rPr lang="it-IT" smtClean="0">
                <a:latin typeface="Trebuchet MS" pitchFamily="34" charset="0"/>
                <a:cs typeface="Times New Roman" pitchFamily="18" charset="0"/>
              </a:rPr>
              <a:t>: art. 41 del D.Lgs. 81/2008.</a:t>
            </a:r>
            <a:endParaRPr lang="it-IT" smtClean="0">
              <a:latin typeface="Times New Roman" pitchFamily="18" charset="0"/>
              <a:cs typeface="Times New Roman" pitchFamily="18" charset="0"/>
            </a:endParaRPr>
          </a:p>
          <a:p>
            <a:pPr eaLnBrk="1" hangingPunct="1"/>
            <a:endParaRPr lang="it-IT"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A13C1492-F1A4-4346-BE7D-4F6046DBD234}" type="slidenum">
              <a:rPr lang="it-IT" smtClean="0"/>
              <a:pPr/>
              <a:t>58</a:t>
            </a:fld>
            <a:endParaRPr lang="it-IT"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algn="just"/>
            <a:r>
              <a:rPr lang="it-IT" smtClean="0">
                <a:latin typeface="Trebuchet MS" pitchFamily="34" charset="0"/>
                <a:cs typeface="Times New Roman" pitchFamily="18" charset="0"/>
              </a:rPr>
              <a:t> La periodicità delle visite dipende dalle possibili modalità di insorgenza ed evoluzione delle patologie da prevenire. Questa viene stabilita dal MC tenendo conto:</a:t>
            </a:r>
            <a:endParaRPr lang="it-IT" smtClean="0">
              <a:latin typeface="Times New Roman" pitchFamily="18" charset="0"/>
              <a:cs typeface="Times New Roman" pitchFamily="18" charset="0"/>
            </a:endParaRPr>
          </a:p>
          <a:p>
            <a:pPr marL="808038" lvl="1" indent="-346075">
              <a:buFont typeface="Courier New" pitchFamily="49" charset="0"/>
              <a:buChar char="o"/>
            </a:pPr>
            <a:r>
              <a:rPr lang="it-IT" smtClean="0">
                <a:latin typeface="Trebuchet MS" pitchFamily="34" charset="0"/>
                <a:cs typeface="Times New Roman" pitchFamily="18" charset="0"/>
              </a:rPr>
              <a:t>della VDR;</a:t>
            </a:r>
            <a:endParaRPr lang="it-IT" smtClean="0">
              <a:latin typeface="Times New Roman" pitchFamily="18" charset="0"/>
              <a:cs typeface="Times New Roman" pitchFamily="18" charset="0"/>
            </a:endParaRPr>
          </a:p>
          <a:p>
            <a:pPr marL="808038" lvl="1" indent="-346075">
              <a:buFont typeface="Courier New" pitchFamily="49" charset="0"/>
              <a:buChar char="o"/>
            </a:pPr>
            <a:r>
              <a:rPr lang="it-IT" smtClean="0">
                <a:latin typeface="Trebuchet MS" pitchFamily="34" charset="0"/>
                <a:cs typeface="Times New Roman" pitchFamily="18" charset="0"/>
              </a:rPr>
              <a:t>dei vincoli di legge: per esempio la visita oculistica per i VDT deve essere almeno biennale oltre i cinquanta anni di età;</a:t>
            </a:r>
            <a:endParaRPr lang="it-IT" smtClean="0">
              <a:latin typeface="Times New Roman" pitchFamily="18" charset="0"/>
              <a:cs typeface="Times New Roman" pitchFamily="18" charset="0"/>
            </a:endParaRPr>
          </a:p>
          <a:p>
            <a:pPr marL="808038" lvl="1" indent="-346075">
              <a:buFont typeface="Courier New" pitchFamily="49" charset="0"/>
              <a:buChar char="o"/>
            </a:pPr>
            <a:r>
              <a:rPr lang="it-IT" smtClean="0">
                <a:latin typeface="Trebuchet MS" pitchFamily="34" charset="0"/>
                <a:cs typeface="Times New Roman" pitchFamily="18" charset="0"/>
              </a:rPr>
              <a:t>degli effetti dell’accertamento stesso.</a:t>
            </a:r>
            <a:endParaRPr lang="it-IT" smtClean="0">
              <a:latin typeface="Times New Roman" pitchFamily="18" charset="0"/>
              <a:cs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egnaposto immagine diapositiva 1"/>
          <p:cNvSpPr>
            <a:spLocks noGrp="1" noRot="1" noChangeAspect="1" noTextEdit="1"/>
          </p:cNvSpPr>
          <p:nvPr>
            <p:ph type="sldImg"/>
          </p:nvPr>
        </p:nvSpPr>
        <p:spPr>
          <a:ln/>
        </p:spPr>
      </p:sp>
      <p:sp>
        <p:nvSpPr>
          <p:cNvPr id="118787" name="Segnaposto note 2"/>
          <p:cNvSpPr>
            <a:spLocks noGrp="1"/>
          </p:cNvSpPr>
          <p:nvPr>
            <p:ph type="body" idx="1"/>
          </p:nvPr>
        </p:nvSpPr>
        <p:spPr>
          <a:noFill/>
          <a:ln/>
        </p:spPr>
        <p:txBody>
          <a:bodyPr/>
          <a:lstStyle/>
          <a:p>
            <a:pPr algn="just"/>
            <a:r>
              <a:rPr lang="it-IT" smtClean="0">
                <a:latin typeface="Trebuchet MS" pitchFamily="34" charset="0"/>
                <a:cs typeface="Times New Roman" pitchFamily="18" charset="0"/>
              </a:rPr>
              <a:t>Viene ripreso il tema della cartella sanitaria e di rischio del lavoratore quale elemento fondamentale per la ricostruzione della vita lavorativa del dipendente.</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Gli elementi principali della cartella sono:</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dati anagrafici, amministrativi e anamnesi personale e familiare del lavoratore;</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programma di sorveglianza sanitaria (protocolli, periodicità);</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valutazioni conclusive dei risultati degli accertamenti;</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giudizio di idoneità;</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modalità di conservazione dei giudizi e della cartella sanitaria.</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  </a:t>
            </a:r>
            <a:endParaRPr lang="it-IT" smtClean="0">
              <a:latin typeface="Times New Roman" pitchFamily="18" charset="0"/>
              <a:cs typeface="Times New Roman" pitchFamily="18" charset="0"/>
            </a:endParaRPr>
          </a:p>
          <a:p>
            <a:pPr algn="just"/>
            <a:r>
              <a:rPr lang="it-IT" b="1" smtClean="0">
                <a:latin typeface="Trebuchet MS" pitchFamily="34" charset="0"/>
                <a:cs typeface="Times New Roman" pitchFamily="18" charset="0"/>
              </a:rPr>
              <a:t>Approfondimenti</a:t>
            </a:r>
            <a:r>
              <a:rPr lang="it-IT" smtClean="0">
                <a:latin typeface="Trebuchet MS" pitchFamily="34" charset="0"/>
                <a:cs typeface="Times New Roman" pitchFamily="18" charset="0"/>
              </a:rPr>
              <a:t>: Allegato 3A del D.Lgs. 81/2008.</a:t>
            </a:r>
            <a:endParaRPr lang="it-IT" smtClean="0">
              <a:latin typeface="Times New Roman" pitchFamily="18" charset="0"/>
              <a:cs typeface="Times New Roman" pitchFamily="18" charset="0"/>
            </a:endParaRPr>
          </a:p>
          <a:p>
            <a:endParaRPr lang="it-IT" smtClean="0"/>
          </a:p>
        </p:txBody>
      </p:sp>
      <p:sp>
        <p:nvSpPr>
          <p:cNvPr id="118788" name="Segnaposto numero diapositiva 3"/>
          <p:cNvSpPr>
            <a:spLocks noGrp="1"/>
          </p:cNvSpPr>
          <p:nvPr>
            <p:ph type="sldNum" sz="quarter" idx="5"/>
          </p:nvPr>
        </p:nvSpPr>
        <p:spPr>
          <a:noFill/>
        </p:spPr>
        <p:txBody>
          <a:bodyPr/>
          <a:lstStyle/>
          <a:p>
            <a:fld id="{5143F153-D8B5-4355-8386-8BD88DEE678B}" type="slidenum">
              <a:rPr lang="it-IT" smtClean="0"/>
              <a:pPr/>
              <a:t>59</a:t>
            </a:fld>
            <a:endParaRPr lang="it-IT"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egnaposto immagine diapositiva 1"/>
          <p:cNvSpPr>
            <a:spLocks noGrp="1" noRot="1" noChangeAspect="1" noTextEdit="1"/>
          </p:cNvSpPr>
          <p:nvPr>
            <p:ph type="sldImg"/>
          </p:nvPr>
        </p:nvSpPr>
        <p:spPr>
          <a:ln/>
        </p:spPr>
      </p:sp>
      <p:sp>
        <p:nvSpPr>
          <p:cNvPr id="119811" name="Segnaposto note 2"/>
          <p:cNvSpPr>
            <a:spLocks noGrp="1"/>
          </p:cNvSpPr>
          <p:nvPr>
            <p:ph type="body" idx="1"/>
          </p:nvPr>
        </p:nvSpPr>
        <p:spPr>
          <a:noFill/>
          <a:ln/>
        </p:spPr>
        <p:txBody>
          <a:bodyPr/>
          <a:lstStyle/>
          <a:p>
            <a:pPr algn="just"/>
            <a:r>
              <a:rPr lang="it-IT" smtClean="0">
                <a:latin typeface="Trebuchet MS" pitchFamily="34" charset="0"/>
                <a:cs typeface="Times New Roman" pitchFamily="18" charset="0"/>
              </a:rPr>
              <a:t>Il MC ha compiti fondamentali nella gestione della SSL in azienda.</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Il ruolo del MC è stato fortemente rilanciato dalla nuove attribuzioni assegnate a questa figura dal D.Lgs. 81/2008. La sorveglianza sanitaria ha infatti un ruolo molto importante nella prevenzione delle malattie professionali, ruolo che può essere svolto compiutamente solo laddove il MC partecipi attivamente alla VDR.</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I profili di responsabilità del MC sono molto importanti e sicuramente più delicati rispetto a quanto previsto per il RSPP.</a:t>
            </a:r>
            <a:endParaRPr lang="it-IT" smtClean="0">
              <a:latin typeface="Times New Roman" pitchFamily="18" charset="0"/>
              <a:cs typeface="Times New Roman" pitchFamily="18" charset="0"/>
            </a:endParaRPr>
          </a:p>
          <a:p>
            <a:endParaRPr lang="it-IT" smtClean="0">
              <a:latin typeface="Trebuchet MS" pitchFamily="34" charset="0"/>
            </a:endParaRPr>
          </a:p>
          <a:p>
            <a:r>
              <a:rPr lang="it-IT" b="1" smtClean="0">
                <a:latin typeface="Trebuchet MS" pitchFamily="34" charset="0"/>
              </a:rPr>
              <a:t>Approfondimenti</a:t>
            </a:r>
            <a:r>
              <a:rPr lang="it-IT" smtClean="0">
                <a:latin typeface="Trebuchet MS" pitchFamily="34" charset="0"/>
              </a:rPr>
              <a:t>: art. 25 del D.Lgs. 81/2008 e s. m.</a:t>
            </a:r>
          </a:p>
        </p:txBody>
      </p:sp>
      <p:sp>
        <p:nvSpPr>
          <p:cNvPr id="119812" name="Segnaposto numero diapositiva 3"/>
          <p:cNvSpPr>
            <a:spLocks noGrp="1"/>
          </p:cNvSpPr>
          <p:nvPr>
            <p:ph type="sldNum" sz="quarter" idx="5"/>
          </p:nvPr>
        </p:nvSpPr>
        <p:spPr>
          <a:noFill/>
        </p:spPr>
        <p:txBody>
          <a:bodyPr/>
          <a:lstStyle/>
          <a:p>
            <a:fld id="{CE66912E-86A2-4AA1-AFA8-0F42F7C0B20A}" type="slidenum">
              <a:rPr lang="it-IT" smtClean="0"/>
              <a:pPr/>
              <a:t>60</a:t>
            </a:fld>
            <a:endParaRPr lang="it-IT"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egnaposto immagine diapositiva 1"/>
          <p:cNvSpPr>
            <a:spLocks noGrp="1" noRot="1" noChangeAspect="1" noTextEdit="1"/>
          </p:cNvSpPr>
          <p:nvPr>
            <p:ph type="sldImg"/>
          </p:nvPr>
        </p:nvSpPr>
        <p:spPr>
          <a:ln/>
        </p:spPr>
      </p:sp>
      <p:sp>
        <p:nvSpPr>
          <p:cNvPr id="120835" name="Segnaposto note 2"/>
          <p:cNvSpPr>
            <a:spLocks noGrp="1"/>
          </p:cNvSpPr>
          <p:nvPr>
            <p:ph type="body" idx="1"/>
          </p:nvPr>
        </p:nvSpPr>
        <p:spPr>
          <a:noFill/>
          <a:ln/>
        </p:spPr>
        <p:txBody>
          <a:bodyPr/>
          <a:lstStyle/>
          <a:p>
            <a:pPr algn="just"/>
            <a:r>
              <a:rPr lang="it-IT" smtClean="0">
                <a:latin typeface="Trebuchet MS" pitchFamily="34" charset="0"/>
                <a:cs typeface="Times New Roman" pitchFamily="18" charset="0"/>
              </a:rPr>
              <a:t>I lavoratori addetti a compiti speciali hanno l’onere di garantire l’attuazione di procedure relative alla gestione dell’emergenza o al primo soccorso.</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Tali lavoratori sono designati dal DL o dai suoi rappresentanti (è un obbligo delegabile) e questi non possono rifiutare l’incarico se non con giustificata motivazione.</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D’altro canto questi lavoratori devono essere scelti tenendo in considerazione le loro attitudini individuali in relazione ai compiti che andranno a svolgere. Al tempo stesso dovranno essere garantite le competenze specifiche per lo svolgimento del compito facendo frequentare appositi corsi i cui contenuti dipendono dalle caratteristiche di rischio dell’azienda.</a:t>
            </a:r>
          </a:p>
          <a:p>
            <a:pPr algn="just"/>
            <a:endParaRPr lang="it-IT" smtClean="0">
              <a:latin typeface="Trebuchet MS" pitchFamily="34" charset="0"/>
              <a:cs typeface="Times New Roman" pitchFamily="18" charset="0"/>
            </a:endParaRPr>
          </a:p>
          <a:p>
            <a:pPr algn="just"/>
            <a:r>
              <a:rPr lang="it-IT" b="1" smtClean="0">
                <a:latin typeface="Trebuchet MS" pitchFamily="34" charset="0"/>
                <a:cs typeface="Times New Roman" pitchFamily="18" charset="0"/>
              </a:rPr>
              <a:t>Approfondimenti</a:t>
            </a:r>
            <a:r>
              <a:rPr lang="it-IT" smtClean="0">
                <a:latin typeface="Trebuchet MS" pitchFamily="34" charset="0"/>
                <a:cs typeface="Times New Roman" pitchFamily="18" charset="0"/>
              </a:rPr>
              <a:t>: artt. 18, 43 e 46 del D.Lgs. 81/2008.</a:t>
            </a:r>
            <a:endParaRPr lang="it-IT" smtClean="0">
              <a:latin typeface="Times New Roman" pitchFamily="18" charset="0"/>
              <a:cs typeface="Times New Roman" pitchFamily="18" charset="0"/>
            </a:endParaRPr>
          </a:p>
          <a:p>
            <a:endParaRPr lang="it-IT" smtClean="0"/>
          </a:p>
        </p:txBody>
      </p:sp>
      <p:sp>
        <p:nvSpPr>
          <p:cNvPr id="120836" name="Segnaposto numero diapositiva 3"/>
          <p:cNvSpPr>
            <a:spLocks noGrp="1"/>
          </p:cNvSpPr>
          <p:nvPr>
            <p:ph type="sldNum" sz="quarter" idx="5"/>
          </p:nvPr>
        </p:nvSpPr>
        <p:spPr>
          <a:noFill/>
        </p:spPr>
        <p:txBody>
          <a:bodyPr/>
          <a:lstStyle/>
          <a:p>
            <a:fld id="{124966D1-5E13-41B6-95DF-535DA19475DE}" type="slidenum">
              <a:rPr lang="it-IT" smtClean="0"/>
              <a:pPr/>
              <a:t>61</a:t>
            </a:fld>
            <a:endParaRPr lang="it-IT"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8377663-9CA7-4F10-BEF9-3C56DF57C0BD}" type="slidenum">
              <a:rPr lang="it-IT" smtClean="0"/>
              <a:pPr/>
              <a:t>63</a:t>
            </a:fld>
            <a:endParaRPr lang="it-IT"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r>
              <a:rPr lang="it-IT" smtClean="0">
                <a:latin typeface="Trebuchet MS" pitchFamily="34" charset="0"/>
                <a:cs typeface="Times New Roman" pitchFamily="18" charset="0"/>
              </a:rPr>
              <a:t>Si ribadisca il fatto che le misure di prevenzione hanno sempre e comunque priorità su quelle di protezione. I DPI vanno scelti e adottati solo </a:t>
            </a:r>
            <a:r>
              <a:rPr lang="it-IT" u="sng" smtClean="0">
                <a:latin typeface="Trebuchet MS" pitchFamily="34" charset="0"/>
                <a:cs typeface="Times New Roman" pitchFamily="18" charset="0"/>
              </a:rPr>
              <a:t>dopo</a:t>
            </a:r>
            <a:r>
              <a:rPr lang="it-IT" smtClean="0">
                <a:latin typeface="Trebuchet MS" pitchFamily="34" charset="0"/>
                <a:cs typeface="Times New Roman" pitchFamily="18" charset="0"/>
              </a:rPr>
              <a:t> l’applicazione delle misure generali che portano alla eliminazione/riduzione al minino dei rischi.</a:t>
            </a:r>
            <a:endParaRPr lang="it-IT" smtClean="0">
              <a:latin typeface="Times New Roman" pitchFamily="18" charset="0"/>
              <a:cs typeface="Times New Roman" pitchFamily="18" charset="0"/>
            </a:endParaRPr>
          </a:p>
          <a:p>
            <a:r>
              <a:rPr lang="it-IT" smtClean="0">
                <a:latin typeface="Trebuchet MS" pitchFamily="34" charset="0"/>
                <a:cs typeface="Times New Roman" pitchFamily="18" charset="0"/>
              </a:rPr>
              <a:t>I DPI devono essere specifici: ogni norma ha un riferimento che li rende adatti al singolo fattore di rischio (guanti antitaglio o antiacido, maschere per polveri o solventi ecc.).</a:t>
            </a:r>
            <a:endParaRPr lang="it-IT" smtClean="0">
              <a:latin typeface="Times New Roman" pitchFamily="18" charset="0"/>
              <a:cs typeface="Times New Roman" pitchFamily="18" charset="0"/>
            </a:endParaRPr>
          </a:p>
          <a:p>
            <a:r>
              <a:rPr lang="it-IT" smtClean="0">
                <a:latin typeface="Trebuchet MS" pitchFamily="34" charset="0"/>
                <a:cs typeface="Times New Roman" pitchFamily="18" charset="0"/>
              </a:rPr>
              <a:t>La scelta dei DPI è una attività indissolubilmente legata alla VDR.</a:t>
            </a:r>
            <a:endParaRPr lang="it-IT" smtClean="0">
              <a:latin typeface="Times New Roman" pitchFamily="18" charset="0"/>
              <a:cs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egnaposto immagine diapositiva 1"/>
          <p:cNvSpPr>
            <a:spLocks noGrp="1" noRot="1" noChangeAspect="1" noTextEdit="1"/>
          </p:cNvSpPr>
          <p:nvPr>
            <p:ph type="sldImg"/>
          </p:nvPr>
        </p:nvSpPr>
        <p:spPr>
          <a:ln/>
        </p:spPr>
      </p:sp>
      <p:sp>
        <p:nvSpPr>
          <p:cNvPr id="122883" name="Segnaposto note 2"/>
          <p:cNvSpPr>
            <a:spLocks noGrp="1"/>
          </p:cNvSpPr>
          <p:nvPr>
            <p:ph type="body" idx="1"/>
          </p:nvPr>
        </p:nvSpPr>
        <p:spPr>
          <a:noFill/>
          <a:ln/>
        </p:spPr>
        <p:txBody>
          <a:bodyPr/>
          <a:lstStyle/>
          <a:p>
            <a:r>
              <a:rPr lang="it-IT" smtClean="0">
                <a:latin typeface="Trebuchet MS" pitchFamily="34" charset="0"/>
                <a:cs typeface="Times New Roman" pitchFamily="18" charset="0"/>
              </a:rPr>
              <a:t>L’aula è a conoscenza del fatto che anche la segnaletica gestuale è regolata dal TU? </a:t>
            </a:r>
            <a:endParaRPr lang="it-IT" smtClean="0">
              <a:latin typeface="Times New Roman" pitchFamily="18" charset="0"/>
              <a:cs typeface="Times New Roman" pitchFamily="18" charset="0"/>
            </a:endParaRPr>
          </a:p>
          <a:p>
            <a:r>
              <a:rPr lang="it-IT" smtClean="0">
                <a:latin typeface="Trebuchet MS" pitchFamily="34" charset="0"/>
                <a:cs typeface="Times New Roman" pitchFamily="18" charset="0"/>
              </a:rPr>
              <a:t>Si possono raccogliere le esperienze dei discenti sulla segnaletica informandosi su quali sono le modalità seguite per la scelta e l’installazione.</a:t>
            </a:r>
          </a:p>
          <a:p>
            <a:endParaRPr lang="it-IT" smtClean="0">
              <a:latin typeface="Trebuchet MS" pitchFamily="34" charset="0"/>
              <a:cs typeface="Times New Roman" pitchFamily="18" charset="0"/>
            </a:endParaRPr>
          </a:p>
          <a:p>
            <a:r>
              <a:rPr lang="it-IT" b="1" smtClean="0">
                <a:latin typeface="Trebuchet MS" pitchFamily="34" charset="0"/>
                <a:cs typeface="Times New Roman" pitchFamily="18" charset="0"/>
              </a:rPr>
              <a:t>Approfondimenti</a:t>
            </a:r>
            <a:r>
              <a:rPr lang="it-IT" smtClean="0">
                <a:latin typeface="Trebuchet MS" pitchFamily="34" charset="0"/>
                <a:cs typeface="Times New Roman" pitchFamily="18" charset="0"/>
              </a:rPr>
              <a:t>: Titolo V del D.Lgs. 81/2008.</a:t>
            </a:r>
            <a:endParaRPr lang="it-IT" smtClean="0">
              <a:latin typeface="Times New Roman" pitchFamily="18" charset="0"/>
              <a:cs typeface="Times New Roman" pitchFamily="18" charset="0"/>
            </a:endParaRPr>
          </a:p>
          <a:p>
            <a:endParaRPr lang="it-IT" smtClean="0"/>
          </a:p>
        </p:txBody>
      </p:sp>
      <p:sp>
        <p:nvSpPr>
          <p:cNvPr id="122884" name="Segnaposto numero diapositiva 3"/>
          <p:cNvSpPr>
            <a:spLocks noGrp="1"/>
          </p:cNvSpPr>
          <p:nvPr>
            <p:ph type="sldNum" sz="quarter" idx="5"/>
          </p:nvPr>
        </p:nvSpPr>
        <p:spPr>
          <a:noFill/>
        </p:spPr>
        <p:txBody>
          <a:bodyPr/>
          <a:lstStyle/>
          <a:p>
            <a:fld id="{D4F261D3-7339-456E-AEC4-06EAA5FD9774}" type="slidenum">
              <a:rPr lang="it-IT" smtClean="0"/>
              <a:pPr/>
              <a:t>64</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immagine diapositiva 1"/>
          <p:cNvSpPr>
            <a:spLocks noGrp="1" noRot="1" noChangeAspect="1" noTextEdit="1"/>
          </p:cNvSpPr>
          <p:nvPr>
            <p:ph type="sldImg"/>
          </p:nvPr>
        </p:nvSpPr>
        <p:spPr>
          <a:ln/>
        </p:spPr>
      </p:sp>
      <p:sp>
        <p:nvSpPr>
          <p:cNvPr id="87043" name="Segnaposto note 2"/>
          <p:cNvSpPr>
            <a:spLocks noGrp="1"/>
          </p:cNvSpPr>
          <p:nvPr>
            <p:ph type="body" idx="1"/>
          </p:nvPr>
        </p:nvSpPr>
        <p:spPr>
          <a:noFill/>
          <a:ln/>
        </p:spPr>
        <p:txBody>
          <a:bodyPr/>
          <a:lstStyle/>
          <a:p>
            <a:pPr algn="just"/>
            <a:r>
              <a:rPr lang="it-IT" smtClean="0">
                <a:latin typeface="Trebuchet MS" pitchFamily="34" charset="0"/>
                <a:cs typeface="Times New Roman" pitchFamily="18" charset="0"/>
              </a:rPr>
              <a:t>Nella definizione del concetto di rischio si porrà l’accento sul fatto che si tratta di una caratteristica che dipende dalle reali condizioni di uso.</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Si chiederanno esempi all’aula su situazioni di rischio (ci si può riallacciare a quanto precedentemente annotato alla lavagna): gli agenti chimici sono rischio in funzione delle loro caratteristiche e dell’esposizione, la velocità è rischiosa in relazione alle caratteristiche del veicolo e della strada, il fumo di sigaretta è rischio in funzione del numero di sigarette e del tempo di esposizione ecc. </a:t>
            </a:r>
          </a:p>
          <a:p>
            <a:pPr algn="just"/>
            <a:endParaRPr lang="it-IT" smtClean="0">
              <a:latin typeface="Trebuchet MS" pitchFamily="34" charset="0"/>
              <a:cs typeface="Times New Roman" pitchFamily="18" charset="0"/>
            </a:endParaRPr>
          </a:p>
          <a:p>
            <a:pPr algn="just"/>
            <a:r>
              <a:rPr lang="it-IT" b="1" smtClean="0">
                <a:latin typeface="Trebuchet MS" pitchFamily="34" charset="0"/>
                <a:cs typeface="Times New Roman" pitchFamily="18" charset="0"/>
              </a:rPr>
              <a:t>Suggerimenti</a:t>
            </a:r>
            <a:r>
              <a:rPr lang="it-IT" smtClean="0">
                <a:latin typeface="Trebuchet MS" pitchFamily="34" charset="0"/>
                <a:cs typeface="Times New Roman" pitchFamily="18" charset="0"/>
              </a:rPr>
              <a:t>: riprendere ed esaminare gli elementi caratterizzanti dei due infortuni di esempio (</a:t>
            </a:r>
            <a:r>
              <a:rPr lang="it-IT" u="sng" smtClean="0">
                <a:latin typeface="Trebuchet MS" pitchFamily="34" charset="0"/>
                <a:cs typeface="Times New Roman" pitchFamily="18" charset="0"/>
              </a:rPr>
              <a:t>diapositiva 38</a:t>
            </a:r>
            <a:r>
              <a:rPr lang="it-IT" smtClean="0">
                <a:latin typeface="Trebuchet MS" pitchFamily="34" charset="0"/>
                <a:cs typeface="Times New Roman" pitchFamily="18" charset="0"/>
              </a:rPr>
              <a:t>). Individuare pericoli e rischi.</a:t>
            </a:r>
            <a:endParaRPr lang="it-IT" smtClean="0">
              <a:latin typeface="Times New Roman" pitchFamily="18" charset="0"/>
              <a:cs typeface="Times New Roman" pitchFamily="18" charset="0"/>
            </a:endParaRPr>
          </a:p>
          <a:p>
            <a:endParaRPr lang="it-IT" smtClean="0"/>
          </a:p>
        </p:txBody>
      </p:sp>
      <p:sp>
        <p:nvSpPr>
          <p:cNvPr id="87044" name="Segnaposto numero diapositiva 3"/>
          <p:cNvSpPr>
            <a:spLocks noGrp="1"/>
          </p:cNvSpPr>
          <p:nvPr>
            <p:ph type="sldNum" sz="quarter" idx="5"/>
          </p:nvPr>
        </p:nvSpPr>
        <p:spPr>
          <a:noFill/>
        </p:spPr>
        <p:txBody>
          <a:bodyPr/>
          <a:lstStyle/>
          <a:p>
            <a:fld id="{2ADA99CD-85E1-43E6-A49B-B71C856A0105}" type="slidenum">
              <a:rPr lang="it-IT" smtClean="0"/>
              <a:pPr/>
              <a:t>7</a:t>
            </a:fld>
            <a:endParaRPr lang="it-IT"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egnaposto immagine diapositiva 1"/>
          <p:cNvSpPr>
            <a:spLocks noGrp="1" noRot="1" noChangeAspect="1" noTextEdit="1"/>
          </p:cNvSpPr>
          <p:nvPr>
            <p:ph type="sldImg"/>
          </p:nvPr>
        </p:nvSpPr>
        <p:spPr>
          <a:ln/>
        </p:spPr>
      </p:sp>
      <p:sp>
        <p:nvSpPr>
          <p:cNvPr id="123907" name="Segnaposto note 2"/>
          <p:cNvSpPr>
            <a:spLocks noGrp="1"/>
          </p:cNvSpPr>
          <p:nvPr>
            <p:ph type="body" idx="1"/>
          </p:nvPr>
        </p:nvSpPr>
        <p:spPr>
          <a:noFill/>
          <a:ln/>
        </p:spPr>
        <p:txBody>
          <a:bodyPr/>
          <a:lstStyle/>
          <a:p>
            <a:r>
              <a:rPr lang="it-IT" smtClean="0">
                <a:latin typeface="Trebuchet MS" pitchFamily="34" charset="0"/>
                <a:cs typeface="Times New Roman" pitchFamily="18" charset="0"/>
              </a:rPr>
              <a:t>Una delle possibili attività su questo argomento consiste nel chiedere all’aula quali sono gli elementi necessari di una procedura di gestione della segnaletica in ambiente di lavoro:</a:t>
            </a:r>
            <a:endParaRPr lang="it-IT" smtClean="0">
              <a:latin typeface="Times New Roman" pitchFamily="18" charset="0"/>
              <a:cs typeface="Times New Roman" pitchFamily="18" charset="0"/>
            </a:endParaRPr>
          </a:p>
          <a:p>
            <a:pPr marL="808038" lvl="1" indent="-346075">
              <a:buFont typeface="Courier New" pitchFamily="49" charset="0"/>
              <a:buChar char="o"/>
            </a:pPr>
            <a:r>
              <a:rPr lang="it-IT" smtClean="0">
                <a:latin typeface="Trebuchet MS" pitchFamily="34" charset="0"/>
                <a:cs typeface="Times New Roman" pitchFamily="18" charset="0"/>
              </a:rPr>
              <a:t>chi è responsabile della scelta della segnaletica?</a:t>
            </a:r>
            <a:endParaRPr lang="it-IT" smtClean="0">
              <a:latin typeface="Times New Roman" pitchFamily="18" charset="0"/>
              <a:cs typeface="Times New Roman" pitchFamily="18" charset="0"/>
            </a:endParaRPr>
          </a:p>
          <a:p>
            <a:pPr marL="808038" lvl="1" indent="-346075">
              <a:buFont typeface="Courier New" pitchFamily="49" charset="0"/>
              <a:buChar char="o"/>
            </a:pPr>
            <a:r>
              <a:rPr lang="it-IT" smtClean="0">
                <a:latin typeface="Trebuchet MS" pitchFamily="34" charset="0"/>
                <a:cs typeface="Times New Roman" pitchFamily="18" charset="0"/>
              </a:rPr>
              <a:t>chi è responsabile dell’installazione della segnaletica?</a:t>
            </a:r>
            <a:endParaRPr lang="it-IT" smtClean="0">
              <a:latin typeface="Times New Roman" pitchFamily="18" charset="0"/>
              <a:cs typeface="Times New Roman" pitchFamily="18" charset="0"/>
            </a:endParaRPr>
          </a:p>
          <a:p>
            <a:pPr marL="808038" lvl="1" indent="-346075">
              <a:buFont typeface="Courier New" pitchFamily="49" charset="0"/>
              <a:buChar char="o"/>
            </a:pPr>
            <a:r>
              <a:rPr lang="it-IT" smtClean="0">
                <a:latin typeface="Trebuchet MS" pitchFamily="34" charset="0"/>
                <a:cs typeface="Times New Roman" pitchFamily="18" charset="0"/>
              </a:rPr>
              <a:t>a chi compete il controllo e la manutenzione della segnaletica?</a:t>
            </a:r>
            <a:endParaRPr lang="it-IT" smtClean="0">
              <a:latin typeface="Times New Roman" pitchFamily="18" charset="0"/>
              <a:cs typeface="Times New Roman" pitchFamily="18" charset="0"/>
            </a:endParaRPr>
          </a:p>
          <a:p>
            <a:pPr marL="808038" lvl="1" indent="-346075">
              <a:buFont typeface="Courier New" pitchFamily="49" charset="0"/>
              <a:buChar char="o"/>
            </a:pPr>
            <a:r>
              <a:rPr lang="it-IT" smtClean="0">
                <a:latin typeface="Trebuchet MS" pitchFamily="34" charset="0"/>
                <a:cs typeface="Times New Roman" pitchFamily="18" charset="0"/>
              </a:rPr>
              <a:t>a chi si segnalano guasti e anomalie?</a:t>
            </a:r>
            <a:endParaRPr lang="it-IT" smtClean="0">
              <a:latin typeface="Times New Roman" pitchFamily="18" charset="0"/>
              <a:cs typeface="Times New Roman" pitchFamily="18" charset="0"/>
            </a:endParaRPr>
          </a:p>
          <a:p>
            <a:pPr marL="808038" lvl="1" indent="-346075">
              <a:buFont typeface="Courier New" pitchFamily="49" charset="0"/>
              <a:buChar char="o"/>
            </a:pPr>
            <a:r>
              <a:rPr lang="it-IT" smtClean="0">
                <a:latin typeface="Trebuchet MS" pitchFamily="34" charset="0"/>
                <a:cs typeface="Times New Roman" pitchFamily="18" charset="0"/>
              </a:rPr>
              <a:t>come si divulgano i contenuti della procedura?</a:t>
            </a:r>
            <a:endParaRPr lang="it-IT" smtClean="0">
              <a:latin typeface="Times New Roman" pitchFamily="18" charset="0"/>
              <a:cs typeface="Times New Roman" pitchFamily="18" charset="0"/>
            </a:endParaRPr>
          </a:p>
          <a:p>
            <a:endParaRPr lang="it-IT" smtClean="0"/>
          </a:p>
        </p:txBody>
      </p:sp>
      <p:sp>
        <p:nvSpPr>
          <p:cNvPr id="123908" name="Segnaposto numero diapositiva 3"/>
          <p:cNvSpPr>
            <a:spLocks noGrp="1"/>
          </p:cNvSpPr>
          <p:nvPr>
            <p:ph type="sldNum" sz="quarter" idx="5"/>
          </p:nvPr>
        </p:nvSpPr>
        <p:spPr>
          <a:noFill/>
        </p:spPr>
        <p:txBody>
          <a:bodyPr/>
          <a:lstStyle/>
          <a:p>
            <a:fld id="{7FC8BED3-84F5-4FCD-A799-45FEB9FDD76B}" type="slidenum">
              <a:rPr lang="it-IT" smtClean="0"/>
              <a:pPr/>
              <a:t>65</a:t>
            </a:fld>
            <a:endParaRPr lang="it-IT"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egnaposto immagine diapositiva 1"/>
          <p:cNvSpPr>
            <a:spLocks noGrp="1" noRot="1" noChangeAspect="1" noTextEdit="1"/>
          </p:cNvSpPr>
          <p:nvPr>
            <p:ph type="sldImg"/>
          </p:nvPr>
        </p:nvSpPr>
        <p:spPr>
          <a:ln/>
        </p:spPr>
      </p:sp>
      <p:sp>
        <p:nvSpPr>
          <p:cNvPr id="124931" name="Segnaposto note 2"/>
          <p:cNvSpPr>
            <a:spLocks noGrp="1"/>
          </p:cNvSpPr>
          <p:nvPr>
            <p:ph type="body" idx="1"/>
          </p:nvPr>
        </p:nvSpPr>
        <p:spPr>
          <a:noFill/>
          <a:ln/>
        </p:spPr>
        <p:txBody>
          <a:bodyPr/>
          <a:lstStyle/>
          <a:p>
            <a:r>
              <a:rPr lang="it-IT" smtClean="0">
                <a:latin typeface="Trebuchet MS" pitchFamily="34" charset="0"/>
                <a:cs typeface="Times New Roman" pitchFamily="18" charset="0"/>
              </a:rPr>
              <a:t>Si può verificare se nell’aula ci sono cartelli ad adottare come esempio. </a:t>
            </a:r>
            <a:endParaRPr lang="it-IT" smtClean="0">
              <a:latin typeface="Times New Roman" pitchFamily="18" charset="0"/>
              <a:cs typeface="Times New Roman" pitchFamily="18" charset="0"/>
            </a:endParaRPr>
          </a:p>
          <a:p>
            <a:r>
              <a:rPr lang="it-IT" smtClean="0">
                <a:latin typeface="Trebuchet MS" pitchFamily="34" charset="0"/>
                <a:cs typeface="Times New Roman" pitchFamily="18" charset="0"/>
              </a:rPr>
              <a:t>Ad ogni modo, nelle attrezzature di lavoro di ogni formatore sulla sicurezza ci dovrebbero essere dei cartelli da utilizzare in aula come esempio.</a:t>
            </a:r>
            <a:endParaRPr lang="it-IT" smtClean="0">
              <a:latin typeface="Times New Roman" pitchFamily="18" charset="0"/>
              <a:cs typeface="Times New Roman" pitchFamily="18" charset="0"/>
            </a:endParaRPr>
          </a:p>
          <a:p>
            <a:endParaRPr lang="it-IT" smtClean="0"/>
          </a:p>
        </p:txBody>
      </p:sp>
      <p:sp>
        <p:nvSpPr>
          <p:cNvPr id="124932" name="Segnaposto numero diapositiva 3"/>
          <p:cNvSpPr>
            <a:spLocks noGrp="1"/>
          </p:cNvSpPr>
          <p:nvPr>
            <p:ph type="sldNum" sz="quarter" idx="5"/>
          </p:nvPr>
        </p:nvSpPr>
        <p:spPr>
          <a:noFill/>
        </p:spPr>
        <p:txBody>
          <a:bodyPr/>
          <a:lstStyle/>
          <a:p>
            <a:fld id="{E87E8986-4732-4A2B-818D-D8ECFAFF629F}" type="slidenum">
              <a:rPr lang="it-IT" smtClean="0"/>
              <a:pPr/>
              <a:t>66</a:t>
            </a:fld>
            <a:endParaRPr lang="it-IT"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egnaposto immagine diapositiva 1"/>
          <p:cNvSpPr>
            <a:spLocks noGrp="1" noRot="1" noChangeAspect="1" noTextEdit="1"/>
          </p:cNvSpPr>
          <p:nvPr>
            <p:ph type="sldImg"/>
          </p:nvPr>
        </p:nvSpPr>
        <p:spPr>
          <a:ln/>
        </p:spPr>
      </p:sp>
      <p:sp>
        <p:nvSpPr>
          <p:cNvPr id="125955" name="Segnaposto note 2"/>
          <p:cNvSpPr>
            <a:spLocks noGrp="1"/>
          </p:cNvSpPr>
          <p:nvPr>
            <p:ph type="body" idx="1"/>
          </p:nvPr>
        </p:nvSpPr>
        <p:spPr>
          <a:noFill/>
          <a:ln/>
        </p:spPr>
        <p:txBody>
          <a:bodyPr/>
          <a:lstStyle/>
          <a:p>
            <a:r>
              <a:rPr lang="it-IT" smtClean="0">
                <a:latin typeface="Trebuchet MS" pitchFamily="34" charset="0"/>
                <a:cs typeface="Times New Roman" pitchFamily="18" charset="0"/>
              </a:rPr>
              <a:t>La segnaletica gestuale è fondamentale nelle attività all’aperto dove sono coinvolti mezzi di trasporto e/o di sollevamento (aeroporti, interporti, aree container ecc.).</a:t>
            </a:r>
            <a:endParaRPr lang="it-IT" smtClean="0">
              <a:latin typeface="Times New Roman" pitchFamily="18" charset="0"/>
              <a:cs typeface="Times New Roman" pitchFamily="18" charset="0"/>
            </a:endParaRPr>
          </a:p>
          <a:p>
            <a:r>
              <a:rPr lang="it-IT" smtClean="0">
                <a:latin typeface="Trebuchet MS" pitchFamily="34" charset="0"/>
                <a:cs typeface="Times New Roman" pitchFamily="18" charset="0"/>
              </a:rPr>
              <a:t>Si verifiche se in aula sono rappresentate situazioni nella quali sono presenti questi rischi e confrontarsi circa le modalità adottate per la segnaletica gestuale. </a:t>
            </a:r>
            <a:endParaRPr lang="it-IT" smtClean="0">
              <a:latin typeface="Times New Roman" pitchFamily="18" charset="0"/>
              <a:cs typeface="Times New Roman" pitchFamily="18" charset="0"/>
            </a:endParaRPr>
          </a:p>
          <a:p>
            <a:endParaRPr lang="it-IT" smtClean="0"/>
          </a:p>
        </p:txBody>
      </p:sp>
      <p:sp>
        <p:nvSpPr>
          <p:cNvPr id="125956" name="Segnaposto numero diapositiva 3"/>
          <p:cNvSpPr>
            <a:spLocks noGrp="1"/>
          </p:cNvSpPr>
          <p:nvPr>
            <p:ph type="sldNum" sz="quarter" idx="5"/>
          </p:nvPr>
        </p:nvSpPr>
        <p:spPr>
          <a:noFill/>
        </p:spPr>
        <p:txBody>
          <a:bodyPr/>
          <a:lstStyle/>
          <a:p>
            <a:fld id="{F1B60109-80F9-4116-9473-5EDDE073A38D}" type="slidenum">
              <a:rPr lang="it-IT" smtClean="0"/>
              <a:pPr/>
              <a:t>67</a:t>
            </a:fld>
            <a:endParaRPr lang="it-IT"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egnaposto immagine diapositiva 1"/>
          <p:cNvSpPr>
            <a:spLocks noGrp="1" noRot="1" noChangeAspect="1" noTextEdit="1"/>
          </p:cNvSpPr>
          <p:nvPr>
            <p:ph type="sldImg"/>
          </p:nvPr>
        </p:nvSpPr>
        <p:spPr>
          <a:ln/>
        </p:spPr>
      </p:sp>
      <p:sp>
        <p:nvSpPr>
          <p:cNvPr id="126979" name="Segnaposto note 2"/>
          <p:cNvSpPr>
            <a:spLocks noGrp="1"/>
          </p:cNvSpPr>
          <p:nvPr>
            <p:ph type="body" idx="1"/>
          </p:nvPr>
        </p:nvSpPr>
        <p:spPr>
          <a:noFill/>
          <a:ln/>
        </p:spPr>
        <p:txBody>
          <a:bodyPr/>
          <a:lstStyle/>
          <a:p>
            <a:endParaRPr lang="it-IT" smtClean="0"/>
          </a:p>
        </p:txBody>
      </p:sp>
      <p:sp>
        <p:nvSpPr>
          <p:cNvPr id="126980" name="Segnaposto numero diapositiva 3"/>
          <p:cNvSpPr>
            <a:spLocks noGrp="1"/>
          </p:cNvSpPr>
          <p:nvPr>
            <p:ph type="sldNum" sz="quarter" idx="5"/>
          </p:nvPr>
        </p:nvSpPr>
        <p:spPr>
          <a:noFill/>
        </p:spPr>
        <p:txBody>
          <a:bodyPr/>
          <a:lstStyle/>
          <a:p>
            <a:fld id="{9097F85B-121E-419A-BAED-12A055061D0C}" type="slidenum">
              <a:rPr lang="it-IT" smtClean="0"/>
              <a:pPr/>
              <a:t>69</a:t>
            </a:fld>
            <a:endParaRPr lang="it-IT"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4FD7DB4D-1C4C-43EA-B872-C2150B3383B6}" type="slidenum">
              <a:rPr lang="it-IT" smtClean="0"/>
              <a:pPr/>
              <a:t>72</a:t>
            </a:fld>
            <a:endParaRPr lang="it-IT"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it-IT" smtClean="0">
                <a:latin typeface="Trebuchet MS" pitchFamily="34" charset="0"/>
                <a:cs typeface="Times New Roman" pitchFamily="18" charset="0"/>
              </a:rPr>
              <a:t>Nell’illustrazione del rapporto assicurativo è bene sottolineare il fatto che il DL paga all’INAIL in maniera proporzionale al rischio: ogni tipologia di attività paga un tasso che è proporzionale al costo sostenuto dall’INAIL per le rendite erogate a quella tipologia di attività.</a:t>
            </a:r>
          </a:p>
          <a:p>
            <a:pPr eaLnBrk="1" hangingPunct="1"/>
            <a:r>
              <a:rPr lang="it-IT" smtClean="0">
                <a:latin typeface="Trebuchet MS" pitchFamily="34" charset="0"/>
                <a:cs typeface="Times New Roman" pitchFamily="18" charset="0"/>
              </a:rPr>
              <a:t>Da questo si deduce che un’azienda edile pagherà di più (in percentuale) rispetto ad un ufficio.</a:t>
            </a:r>
            <a:endParaRPr lang="it-IT" smtClean="0">
              <a:latin typeface="Times New Roman" pitchFamily="18" charset="0"/>
              <a:cs typeface="Times New Roman" pitchFamily="18" charset="0"/>
            </a:endParaRPr>
          </a:p>
          <a:p>
            <a:pPr eaLnBrk="1" hangingPunct="1"/>
            <a:endParaRPr lang="it-IT"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egnaposto immagine diapositiva 1"/>
          <p:cNvSpPr>
            <a:spLocks noGrp="1" noRot="1" noChangeAspect="1" noTextEdit="1"/>
          </p:cNvSpPr>
          <p:nvPr>
            <p:ph type="sldImg"/>
          </p:nvPr>
        </p:nvSpPr>
        <p:spPr>
          <a:ln/>
        </p:spPr>
      </p:sp>
      <p:sp>
        <p:nvSpPr>
          <p:cNvPr id="129027" name="Segnaposto note 2"/>
          <p:cNvSpPr>
            <a:spLocks noGrp="1"/>
          </p:cNvSpPr>
          <p:nvPr>
            <p:ph type="body" idx="1"/>
          </p:nvPr>
        </p:nvSpPr>
        <p:spPr>
          <a:noFill/>
          <a:ln/>
        </p:spPr>
        <p:txBody>
          <a:bodyPr/>
          <a:lstStyle/>
          <a:p>
            <a:r>
              <a:rPr lang="it-IT" smtClean="0">
                <a:latin typeface="Trebuchet MS" pitchFamily="34" charset="0"/>
                <a:cs typeface="Times New Roman" pitchFamily="18" charset="0"/>
              </a:rPr>
              <a:t>Le prestazioni sono proporzionali alla remunerazione del lavoratore e consistono in diverse forme di sostegno che possono riguardare anche i familiari.</a:t>
            </a:r>
            <a:endParaRPr lang="it-IT" smtClean="0">
              <a:latin typeface="Times New Roman" pitchFamily="18" charset="0"/>
              <a:cs typeface="Times New Roman" pitchFamily="18" charset="0"/>
            </a:endParaRPr>
          </a:p>
          <a:p>
            <a:r>
              <a:rPr lang="it-IT" smtClean="0">
                <a:latin typeface="Trebuchet MS" pitchFamily="34" charset="0"/>
                <a:cs typeface="Times New Roman" pitchFamily="18" charset="0"/>
              </a:rPr>
              <a:t>Tra le forme di sostegno dell’INAIL c’è la riabilitazione e la fornitura di protesi, attività che favoriscono il reinserimento dell’infortunato nel mondo del lavoro. </a:t>
            </a:r>
            <a:endParaRPr lang="it-IT" smtClean="0">
              <a:latin typeface="Times New Roman" pitchFamily="18" charset="0"/>
              <a:cs typeface="Times New Roman" pitchFamily="18" charset="0"/>
            </a:endParaRPr>
          </a:p>
          <a:p>
            <a:endParaRPr lang="it-IT" smtClean="0"/>
          </a:p>
        </p:txBody>
      </p:sp>
      <p:sp>
        <p:nvSpPr>
          <p:cNvPr id="129028" name="Segnaposto numero diapositiva 3"/>
          <p:cNvSpPr>
            <a:spLocks noGrp="1"/>
          </p:cNvSpPr>
          <p:nvPr>
            <p:ph type="sldNum" sz="quarter" idx="5"/>
          </p:nvPr>
        </p:nvSpPr>
        <p:spPr>
          <a:noFill/>
        </p:spPr>
        <p:txBody>
          <a:bodyPr/>
          <a:lstStyle/>
          <a:p>
            <a:fld id="{7285C7A3-64C6-44CF-BBD6-77250B34B8AD}" type="slidenum">
              <a:rPr lang="it-IT" smtClean="0"/>
              <a:pPr/>
              <a:t>73</a:t>
            </a:fld>
            <a:endParaRPr lang="it-IT"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noFill/>
          <a:ln/>
        </p:spPr>
        <p:txBody>
          <a:bodyPr/>
          <a:lstStyle/>
          <a:p>
            <a:r>
              <a:rPr lang="it-IT" smtClean="0">
                <a:latin typeface="Trebuchet MS" pitchFamily="34" charset="0"/>
                <a:cs typeface="Times New Roman" pitchFamily="18" charset="0"/>
              </a:rPr>
              <a:t>Le percentuali di invalidità (temporanee o permanenti) sono stabilite mediante visite mediche e con l’applicazione di tabelle e prospetti di riferimento fissate per legge.</a:t>
            </a:r>
            <a:endParaRPr lang="it-IT" smtClean="0">
              <a:latin typeface="Times New Roman" pitchFamily="18" charset="0"/>
              <a:cs typeface="Times New Roman" pitchFamily="18" charset="0"/>
            </a:endParaRPr>
          </a:p>
          <a:p>
            <a:r>
              <a:rPr lang="it-IT" smtClean="0">
                <a:latin typeface="Trebuchet MS" pitchFamily="34" charset="0"/>
                <a:cs typeface="Times New Roman" pitchFamily="18" charset="0"/>
              </a:rPr>
              <a:t>Tali percentuali sono verificate mediante visite periodiche.</a:t>
            </a:r>
            <a:endParaRPr lang="it-IT" smtClean="0">
              <a:latin typeface="Times New Roman" pitchFamily="18" charset="0"/>
              <a:cs typeface="Times New Roman" pitchFamily="18" charset="0"/>
            </a:endParaRPr>
          </a:p>
          <a:p>
            <a:r>
              <a:rPr lang="it-IT" smtClean="0">
                <a:latin typeface="Trebuchet MS" pitchFamily="34" charset="0"/>
                <a:cs typeface="Times New Roman" pitchFamily="18" charset="0"/>
              </a:rPr>
              <a:t> </a:t>
            </a:r>
            <a:endParaRPr lang="it-IT" smtClean="0">
              <a:latin typeface="Times New Roman" pitchFamily="18" charset="0"/>
              <a:cs typeface="Times New Roman" pitchFamily="18" charset="0"/>
            </a:endParaRPr>
          </a:p>
          <a:p>
            <a:r>
              <a:rPr lang="it-IT" b="1" smtClean="0">
                <a:latin typeface="Trebuchet MS" pitchFamily="34" charset="0"/>
                <a:cs typeface="Times New Roman" pitchFamily="18" charset="0"/>
              </a:rPr>
              <a:t>Approfondimenti</a:t>
            </a:r>
            <a:r>
              <a:rPr lang="it-IT" smtClean="0">
                <a:latin typeface="Trebuchet MS" pitchFamily="34" charset="0"/>
                <a:cs typeface="Times New Roman" pitchFamily="18" charset="0"/>
              </a:rPr>
              <a:t>: DPR 1124/1965 “Testo unico delle disposizioni per l'assicurazione obbligatoria contro gli infortuni sul lavoro e le malattie professionali”.</a:t>
            </a:r>
            <a:endParaRPr lang="it-IT" smtClean="0">
              <a:latin typeface="Times New Roman" pitchFamily="18" charset="0"/>
              <a:cs typeface="Times New Roman" pitchFamily="18" charset="0"/>
            </a:endParaRPr>
          </a:p>
        </p:txBody>
      </p:sp>
      <p:sp>
        <p:nvSpPr>
          <p:cNvPr id="130052" name="Segnaposto numero diapositiva 3"/>
          <p:cNvSpPr>
            <a:spLocks noGrp="1"/>
          </p:cNvSpPr>
          <p:nvPr>
            <p:ph type="sldNum" sz="quarter" idx="5"/>
          </p:nvPr>
        </p:nvSpPr>
        <p:spPr>
          <a:noFill/>
        </p:spPr>
        <p:txBody>
          <a:bodyPr/>
          <a:lstStyle/>
          <a:p>
            <a:fld id="{C178DDC0-EF22-461E-97F2-BDD04D07FCA2}" type="slidenum">
              <a:rPr lang="it-IT" smtClean="0"/>
              <a:pPr/>
              <a:t>74</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a:ln/>
        </p:spPr>
      </p:sp>
      <p:sp>
        <p:nvSpPr>
          <p:cNvPr id="88067" name="Segnaposto note 2"/>
          <p:cNvSpPr>
            <a:spLocks noGrp="1"/>
          </p:cNvSpPr>
          <p:nvPr>
            <p:ph type="body" idx="1"/>
          </p:nvPr>
        </p:nvSpPr>
        <p:spPr>
          <a:noFill/>
          <a:ln/>
        </p:spPr>
        <p:txBody>
          <a:bodyPr/>
          <a:lstStyle/>
          <a:p>
            <a:pPr algn="just"/>
            <a:r>
              <a:rPr lang="it-IT" smtClean="0">
                <a:latin typeface="Trebuchet MS" pitchFamily="34" charset="0"/>
                <a:cs typeface="Times New Roman" pitchFamily="18" charset="0"/>
              </a:rPr>
              <a:t>Su questa diapositiva si possono fare degli esempi di danno: </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gli infortuni, </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le malattie professionali, </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un incidente a una macchina, </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un ritardo di produzione, </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un danno economico, </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un’esondazione, </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un crollo. </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Su ognuna di queste tipologie si può costruire con l’aula una sequenza di esempio che raccorda il rischio alle condizioni di rischio. </a:t>
            </a:r>
            <a:endParaRPr lang="it-IT" smtClean="0">
              <a:latin typeface="Times New Roman" pitchFamily="18" charset="0"/>
              <a:cs typeface="Times New Roman" pitchFamily="18" charset="0"/>
            </a:endParaRPr>
          </a:p>
          <a:p>
            <a:endParaRPr lang="it-IT" smtClean="0"/>
          </a:p>
        </p:txBody>
      </p:sp>
      <p:sp>
        <p:nvSpPr>
          <p:cNvPr id="88068" name="Segnaposto numero diapositiva 3"/>
          <p:cNvSpPr>
            <a:spLocks noGrp="1"/>
          </p:cNvSpPr>
          <p:nvPr>
            <p:ph type="sldNum" sz="quarter" idx="5"/>
          </p:nvPr>
        </p:nvSpPr>
        <p:spPr>
          <a:noFill/>
        </p:spPr>
        <p:txBody>
          <a:bodyPr/>
          <a:lstStyle/>
          <a:p>
            <a:fld id="{CD6B2785-2795-45A1-84DC-D4F73CAA2EDF}" type="slidenum">
              <a:rPr lang="it-IT" smtClean="0"/>
              <a:pPr/>
              <a:t>8</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egnaposto immagine diapositiva 1"/>
          <p:cNvSpPr>
            <a:spLocks noGrp="1" noRot="1" noChangeAspect="1" noTextEdit="1"/>
          </p:cNvSpPr>
          <p:nvPr>
            <p:ph type="sldImg"/>
          </p:nvPr>
        </p:nvSpPr>
        <p:spPr>
          <a:ln/>
        </p:spPr>
      </p:sp>
      <p:sp>
        <p:nvSpPr>
          <p:cNvPr id="89091" name="Segnaposto note 2"/>
          <p:cNvSpPr>
            <a:spLocks noGrp="1"/>
          </p:cNvSpPr>
          <p:nvPr>
            <p:ph type="body" idx="1"/>
          </p:nvPr>
        </p:nvSpPr>
        <p:spPr>
          <a:noFill/>
          <a:ln/>
        </p:spPr>
        <p:txBody>
          <a:bodyPr/>
          <a:lstStyle/>
          <a:p>
            <a:r>
              <a:rPr lang="it-IT" smtClean="0">
                <a:latin typeface="Trebuchet MS" pitchFamily="34" charset="0"/>
                <a:cs typeface="Times New Roman" pitchFamily="18" charset="0"/>
              </a:rPr>
              <a:t>Le diverse tipologie di danno professionale vanno descritte in riferimento alla causa che li origina: un evento traumatico, un’esposizione progressiva, una disfunzione organizzativa.</a:t>
            </a:r>
            <a:endParaRPr lang="it-IT" smtClean="0">
              <a:latin typeface="Times New Roman" pitchFamily="18" charset="0"/>
              <a:cs typeface="Times New Roman" pitchFamily="18" charset="0"/>
            </a:endParaRPr>
          </a:p>
          <a:p>
            <a:r>
              <a:rPr lang="it-IT" smtClean="0">
                <a:latin typeface="Trebuchet MS" pitchFamily="34" charset="0"/>
                <a:cs typeface="Times New Roman" pitchFamily="18" charset="0"/>
              </a:rPr>
              <a:t>Si sottolinei come in queste tre diverse tipologie è molto diverso l’iter da seguire per individuare le cause e determinare l’eventuale correlazione tra la lavorazione svolta e il danno subito dal lavoratore.</a:t>
            </a:r>
            <a:endParaRPr lang="it-IT" smtClean="0">
              <a:latin typeface="Times New Roman" pitchFamily="18" charset="0"/>
              <a:cs typeface="Times New Roman" pitchFamily="18" charset="0"/>
            </a:endParaRPr>
          </a:p>
          <a:p>
            <a:r>
              <a:rPr lang="it-IT" smtClean="0">
                <a:latin typeface="Trebuchet MS" pitchFamily="34" charset="0"/>
                <a:cs typeface="Times New Roman" pitchFamily="18" charset="0"/>
              </a:rPr>
              <a:t>Far elencare all’aula degli esempi di malattia professionale, di infortunio e di patologia di origine organizzativa. </a:t>
            </a:r>
            <a:endParaRPr lang="it-IT" smtClean="0">
              <a:latin typeface="Times New Roman" pitchFamily="18" charset="0"/>
              <a:cs typeface="Times New Roman" pitchFamily="18" charset="0"/>
            </a:endParaRPr>
          </a:p>
          <a:p>
            <a:endParaRPr lang="it-IT" smtClean="0"/>
          </a:p>
        </p:txBody>
      </p:sp>
      <p:sp>
        <p:nvSpPr>
          <p:cNvPr id="89092" name="Segnaposto numero diapositiva 3"/>
          <p:cNvSpPr>
            <a:spLocks noGrp="1"/>
          </p:cNvSpPr>
          <p:nvPr>
            <p:ph type="sldNum" sz="quarter" idx="5"/>
          </p:nvPr>
        </p:nvSpPr>
        <p:spPr>
          <a:noFill/>
        </p:spPr>
        <p:txBody>
          <a:bodyPr/>
          <a:lstStyle/>
          <a:p>
            <a:fld id="{CCF269D7-8B3D-483D-9431-BC6DC4B0A863}" type="slidenum">
              <a:rPr lang="it-IT" smtClean="0"/>
              <a:pPr/>
              <a:t>9</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egnaposto immagine diapositiva 1"/>
          <p:cNvSpPr>
            <a:spLocks noGrp="1" noRot="1" noChangeAspect="1" noTextEdit="1"/>
          </p:cNvSpPr>
          <p:nvPr>
            <p:ph type="sldImg"/>
          </p:nvPr>
        </p:nvSpPr>
        <p:spPr>
          <a:ln/>
        </p:spPr>
      </p:sp>
      <p:sp>
        <p:nvSpPr>
          <p:cNvPr id="90115" name="Segnaposto note 2"/>
          <p:cNvSpPr>
            <a:spLocks noGrp="1"/>
          </p:cNvSpPr>
          <p:nvPr>
            <p:ph type="body" idx="1"/>
          </p:nvPr>
        </p:nvSpPr>
        <p:spPr>
          <a:noFill/>
          <a:ln/>
        </p:spPr>
        <p:txBody>
          <a:bodyPr/>
          <a:lstStyle/>
          <a:p>
            <a:pPr algn="just"/>
            <a:r>
              <a:rPr lang="it-IT" smtClean="0">
                <a:latin typeface="Trebuchet MS" pitchFamily="34" charset="0"/>
                <a:cs typeface="Times New Roman" pitchFamily="18" charset="0"/>
              </a:rPr>
              <a:t>Il concetto di valutazione dei rischi può essere ora agevolmente introdotto con riferimento all’esempio iniziale (i due infortuni dell’impresa di pulizie).</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Un esempio tipico consiste inoltre nella valutazione dei rischi dell’aula. Da questo esercizio si inizia a capire la difficoltà insita nella individuazione sistematica dei rischi e nella individuazione di misure di tutela.</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Facendo esprimere l’aula sull’urgenza di eventuali misure di tutela necessarie nell’aula (per esempio: verifica degli estintori e adeguamento dell’impianto di terra) si evidenzia l’elevata componente soggettiva delle valutazioni.</a:t>
            </a:r>
          </a:p>
          <a:p>
            <a:pPr algn="just"/>
            <a:endParaRPr lang="it-IT" smtClean="0">
              <a:latin typeface="Trebuchet MS" pitchFamily="34" charset="0"/>
              <a:cs typeface="Times New Roman" pitchFamily="18" charset="0"/>
            </a:endParaRPr>
          </a:p>
          <a:p>
            <a:pPr algn="just"/>
            <a:r>
              <a:rPr lang="it-IT" b="1" smtClean="0">
                <a:latin typeface="Trebuchet MS" pitchFamily="34" charset="0"/>
                <a:cs typeface="Times New Roman" pitchFamily="18" charset="0"/>
              </a:rPr>
              <a:t>Suggerimenti</a:t>
            </a:r>
            <a:r>
              <a:rPr lang="it-IT" smtClean="0">
                <a:latin typeface="Trebuchet MS" pitchFamily="34" charset="0"/>
                <a:cs typeface="Times New Roman" pitchFamily="18" charset="0"/>
              </a:rPr>
              <a:t>: chiedere all’aula di esprimersi sul concetto di rischio accettabile e richiamare l’art. 2087 CC.</a:t>
            </a:r>
            <a:endParaRPr lang="it-IT" smtClean="0">
              <a:latin typeface="Times New Roman" pitchFamily="18" charset="0"/>
              <a:cs typeface="Times New Roman" pitchFamily="18" charset="0"/>
            </a:endParaRPr>
          </a:p>
          <a:p>
            <a:endParaRPr lang="it-IT" smtClean="0"/>
          </a:p>
        </p:txBody>
      </p:sp>
      <p:sp>
        <p:nvSpPr>
          <p:cNvPr id="90116" name="Segnaposto numero diapositiva 3"/>
          <p:cNvSpPr>
            <a:spLocks noGrp="1"/>
          </p:cNvSpPr>
          <p:nvPr>
            <p:ph type="sldNum" sz="quarter" idx="5"/>
          </p:nvPr>
        </p:nvSpPr>
        <p:spPr>
          <a:noFill/>
        </p:spPr>
        <p:txBody>
          <a:bodyPr/>
          <a:lstStyle/>
          <a:p>
            <a:fld id="{E72CFF1F-2AA4-44E5-9E55-7A3261671CB7}" type="slidenum">
              <a:rPr lang="it-IT" smtClean="0"/>
              <a:pPr/>
              <a:t>10</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egnaposto immagine diapositiva 1"/>
          <p:cNvSpPr>
            <a:spLocks noGrp="1" noRot="1" noChangeAspect="1" noTextEdit="1"/>
          </p:cNvSpPr>
          <p:nvPr>
            <p:ph type="sldImg"/>
          </p:nvPr>
        </p:nvSpPr>
        <p:spPr>
          <a:ln/>
        </p:spPr>
      </p:sp>
      <p:sp>
        <p:nvSpPr>
          <p:cNvPr id="91139" name="Segnaposto note 2"/>
          <p:cNvSpPr>
            <a:spLocks noGrp="1"/>
          </p:cNvSpPr>
          <p:nvPr>
            <p:ph type="body" idx="1"/>
          </p:nvPr>
        </p:nvSpPr>
        <p:spPr>
          <a:noFill/>
          <a:ln/>
        </p:spPr>
        <p:txBody>
          <a:bodyPr/>
          <a:lstStyle/>
          <a:p>
            <a:pPr algn="just"/>
            <a:r>
              <a:rPr lang="it-IT" smtClean="0">
                <a:latin typeface="Trebuchet MS" pitchFamily="34" charset="0"/>
                <a:cs typeface="Times New Roman" pitchFamily="18" charset="0"/>
              </a:rPr>
              <a:t>Insistere sul fatto che questa è una definizione generica di rischio, che può essere applicata, opportunamente integrata e modificata, a tutti i rischi, non solo a quelli professionali.</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La funzione viene compresa bene con degli esempi che ne illustrano la logica. Le considerazioni condotte nella valutazione dei rischi dell’aula possono essere utili per ritornare alle precedenti conclusioni in relazione a questa nuova definizione di rischio.</a:t>
            </a:r>
            <a:endParaRPr lang="it-IT" smtClean="0">
              <a:latin typeface="Times New Roman" pitchFamily="18" charset="0"/>
              <a:cs typeface="Times New Roman" pitchFamily="18" charset="0"/>
            </a:endParaRPr>
          </a:p>
          <a:p>
            <a:endParaRPr lang="it-IT" smtClean="0">
              <a:latin typeface="Trebuchet MS" pitchFamily="34" charset="0"/>
            </a:endParaRPr>
          </a:p>
          <a:p>
            <a:r>
              <a:rPr lang="it-IT" b="1" smtClean="0">
                <a:latin typeface="Trebuchet MS" pitchFamily="34" charset="0"/>
              </a:rPr>
              <a:t>Suggerimenti</a:t>
            </a:r>
            <a:r>
              <a:rPr lang="it-IT" smtClean="0">
                <a:latin typeface="Trebuchet MS" pitchFamily="34" charset="0"/>
              </a:rPr>
              <a:t>: in genere gli esempi basati sulla guida di autoveicoli (condizioni delle vetture, strade ecc.) funzionano bene perché si tratta di rischi diffusamente percepiti.</a:t>
            </a:r>
          </a:p>
        </p:txBody>
      </p:sp>
      <p:sp>
        <p:nvSpPr>
          <p:cNvPr id="91140" name="Segnaposto numero diapositiva 3"/>
          <p:cNvSpPr>
            <a:spLocks noGrp="1"/>
          </p:cNvSpPr>
          <p:nvPr>
            <p:ph type="sldNum" sz="quarter" idx="5"/>
          </p:nvPr>
        </p:nvSpPr>
        <p:spPr>
          <a:noFill/>
        </p:spPr>
        <p:txBody>
          <a:bodyPr/>
          <a:lstStyle/>
          <a:p>
            <a:fld id="{E992173C-A437-40C9-BA2E-9F07FBE4714A}" type="slidenum">
              <a:rPr lang="it-IT" smtClean="0"/>
              <a:pPr/>
              <a:t>11</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egnaposto immagine diapositiva 1"/>
          <p:cNvSpPr>
            <a:spLocks noGrp="1" noRot="1" noChangeAspect="1" noTextEdit="1"/>
          </p:cNvSpPr>
          <p:nvPr>
            <p:ph type="sldImg"/>
          </p:nvPr>
        </p:nvSpPr>
        <p:spPr>
          <a:ln/>
        </p:spPr>
      </p:sp>
      <p:sp>
        <p:nvSpPr>
          <p:cNvPr id="92163" name="Segnaposto note 2"/>
          <p:cNvSpPr>
            <a:spLocks noGrp="1"/>
          </p:cNvSpPr>
          <p:nvPr>
            <p:ph type="body" idx="1"/>
          </p:nvPr>
        </p:nvSpPr>
        <p:spPr>
          <a:noFill/>
          <a:ln/>
        </p:spPr>
        <p:txBody>
          <a:bodyPr/>
          <a:lstStyle/>
          <a:p>
            <a:pPr algn="just"/>
            <a:r>
              <a:rPr lang="it-IT" smtClean="0">
                <a:latin typeface="Trebuchet MS" pitchFamily="34" charset="0"/>
                <a:cs typeface="Times New Roman" pitchFamily="18" charset="0"/>
              </a:rPr>
              <a:t>Il concetto di prevenzione viene ora esemplificato in relazione alla definizione di rischio come funzione di probabilità e gravità. </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Tra gli esempi di attività di prevenzione: </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la formazione e l’informazione (aumentano conoscenze e consapevolezza sui rischi); </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l’addestramento (aumenta la capacità dell’operatore); </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la sostituzione delle sostanze pericolose con altre non pericolose (previene l’esposizione); </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l’uso di macchine a norma dotate di tutte le necessarie protezioni (previene incidenti e infortuni dovuti a parti non protette); </a:t>
            </a:r>
            <a:endParaRPr lang="it-IT" smtClean="0">
              <a:latin typeface="Times New Roman" pitchFamily="18" charset="0"/>
              <a:cs typeface="Times New Roman" pitchFamily="18" charset="0"/>
            </a:endParaRPr>
          </a:p>
          <a:p>
            <a:pPr marL="808038" lvl="1" indent="-346075" algn="just">
              <a:buFont typeface="Courier New" pitchFamily="49" charset="0"/>
              <a:buChar char="o"/>
            </a:pPr>
            <a:r>
              <a:rPr lang="it-IT" smtClean="0">
                <a:latin typeface="Trebuchet MS" pitchFamily="34" charset="0"/>
                <a:cs typeface="Times New Roman" pitchFamily="18" charset="0"/>
              </a:rPr>
              <a:t>la verifica periodica degli impianti (previene i guasti). </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Esempio sulla guida di autoveicoli: la bassa velocità, l’ABS la corretta alimentazione prima della guida, la gomme non usurate ecc. </a:t>
            </a:r>
            <a:endParaRPr lang="it-IT" smtClean="0">
              <a:latin typeface="Times New Roman" pitchFamily="18" charset="0"/>
              <a:cs typeface="Times New Roman" pitchFamily="18" charset="0"/>
            </a:endParaRPr>
          </a:p>
          <a:p>
            <a:r>
              <a:rPr lang="it-IT" smtClean="0">
                <a:latin typeface="Trebuchet MS" pitchFamily="34" charset="0"/>
                <a:cs typeface="Times New Roman" pitchFamily="18" charset="0"/>
              </a:rPr>
              <a:t> </a:t>
            </a:r>
            <a:endParaRPr lang="it-IT" smtClean="0">
              <a:latin typeface="Times New Roman" pitchFamily="18" charset="0"/>
              <a:cs typeface="Times New Roman" pitchFamily="18" charset="0"/>
            </a:endParaRPr>
          </a:p>
          <a:p>
            <a:pPr algn="just"/>
            <a:r>
              <a:rPr lang="it-IT" smtClean="0">
                <a:latin typeface="Trebuchet MS" pitchFamily="34" charset="0"/>
                <a:cs typeface="Times New Roman" pitchFamily="18" charset="0"/>
              </a:rPr>
              <a:t>Si insista sul fatto che le attività di prevenzione sono più importanti rispetto alle attività di protezione perché evitano che l’evento di manifesti. </a:t>
            </a:r>
            <a:endParaRPr lang="it-IT" smtClean="0">
              <a:latin typeface="Times New Roman" pitchFamily="18" charset="0"/>
              <a:cs typeface="Times New Roman" pitchFamily="18" charset="0"/>
            </a:endParaRPr>
          </a:p>
          <a:p>
            <a:endParaRPr lang="it-IT" smtClean="0"/>
          </a:p>
        </p:txBody>
      </p:sp>
      <p:sp>
        <p:nvSpPr>
          <p:cNvPr id="92164" name="Segnaposto numero diapositiva 3"/>
          <p:cNvSpPr>
            <a:spLocks noGrp="1"/>
          </p:cNvSpPr>
          <p:nvPr>
            <p:ph type="sldNum" sz="quarter" idx="5"/>
          </p:nvPr>
        </p:nvSpPr>
        <p:spPr>
          <a:noFill/>
        </p:spPr>
        <p:txBody>
          <a:bodyPr/>
          <a:lstStyle/>
          <a:p>
            <a:fld id="{50096278-267F-478C-A1BC-B8E2AD24D3AB}" type="slidenum">
              <a:rPr lang="it-IT" smtClean="0"/>
              <a:pPr/>
              <a:t>12</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Triangolo isosce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540544" y="776288"/>
            <a:ext cx="8062912" cy="1470025"/>
          </a:xfrm>
        </p:spPr>
        <p:txBody>
          <a:bodyPr anchor="b">
            <a:normAutofit/>
          </a:bodyPr>
          <a:lstStyle>
            <a:lvl1pPr algn="r">
              <a:defRPr sz="4400"/>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1371600" y="6012656"/>
            <a:ext cx="5791200" cy="365125"/>
          </a:xfrm>
        </p:spPr>
        <p:txBody>
          <a:bodyPr tIns="0" bIns="0" anchor="t"/>
          <a:lstStyle>
            <a:lvl1pPr algn="r">
              <a:defRPr sz="1000"/>
            </a:lvl1pPr>
          </a:lstStyle>
          <a:p>
            <a:pPr>
              <a:defRPr/>
            </a:pPr>
            <a:endParaRPr lang="it-IT"/>
          </a:p>
        </p:txBody>
      </p:sp>
      <p:sp>
        <p:nvSpPr>
          <p:cNvPr id="17" name="Segnaposto piè di pagina 16"/>
          <p:cNvSpPr>
            <a:spLocks noGrp="1"/>
          </p:cNvSpPr>
          <p:nvPr>
            <p:ph type="ftr" sz="quarter" idx="11"/>
          </p:nvPr>
        </p:nvSpPr>
        <p:spPr>
          <a:xfrm>
            <a:off x="1371600" y="5650704"/>
            <a:ext cx="5791200" cy="365125"/>
          </a:xfrm>
        </p:spPr>
        <p:txBody>
          <a:bodyPr tIns="0" bIns="0" anchor="b"/>
          <a:lstStyle>
            <a:lvl1pPr algn="r">
              <a:defRPr sz="1100"/>
            </a:lvl1pPr>
          </a:lstStyle>
          <a:p>
            <a:pPr>
              <a:defRPr/>
            </a:pPr>
            <a:r>
              <a:rPr lang="it-IT" smtClean="0"/>
              <a:t>dott.ssa Alessandra A. Muliere Medico Chirurgo Specialista in Medicina del Lavoro</a:t>
            </a:r>
            <a:endParaRPr lang="it-IT"/>
          </a:p>
        </p:txBody>
      </p:sp>
      <p:sp>
        <p:nvSpPr>
          <p:cNvPr id="29" name="Segnaposto numero diapositiva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8528E292-090C-4BB9-A5F6-95EBAE31637F}" type="slidenum">
              <a:rPr lang="it-IT" smtClean="0"/>
              <a:pPr>
                <a:defRPr/>
              </a:pPr>
              <a:t>‹N›</a:t>
            </a:fld>
            <a:endParaRPr lang="it-IT" dirty="0"/>
          </a:p>
        </p:txBody>
      </p:sp>
    </p:spTree>
  </p:cSld>
  <p:clrMapOvr>
    <a:masterClrMapping/>
  </p:clrMapOvr>
  <p:transition>
    <p:pull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6" name="Segnaposto numero diapositiva 5"/>
          <p:cNvSpPr>
            <a:spLocks noGrp="1"/>
          </p:cNvSpPr>
          <p:nvPr>
            <p:ph type="sldNum" sz="quarter" idx="12"/>
          </p:nvPr>
        </p:nvSpPr>
        <p:spPr/>
        <p:txBody>
          <a:bodyPr/>
          <a:lstStyle/>
          <a:p>
            <a:pPr>
              <a:defRPr/>
            </a:pPr>
            <a:fld id="{13802926-A138-49F9-A70D-897384AD2C7B}" type="slidenum">
              <a:rPr lang="it-IT" smtClean="0"/>
              <a:pPr>
                <a:defRPr/>
              </a:pPr>
              <a:t>‹N›</a:t>
            </a:fld>
            <a:endParaRPr lang="it-IT" dirty="0"/>
          </a:p>
        </p:txBody>
      </p:sp>
    </p:spTree>
  </p:cSld>
  <p:clrMapOvr>
    <a:masterClrMapping/>
  </p:clrMapOvr>
  <p:transition>
    <p:pull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381000"/>
            <a:ext cx="1905000" cy="5486400"/>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381000"/>
            <a:ext cx="6248400" cy="5486400"/>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6" name="Segnaposto numero diapositiva 5"/>
          <p:cNvSpPr>
            <a:spLocks noGrp="1"/>
          </p:cNvSpPr>
          <p:nvPr>
            <p:ph type="sldNum" sz="quarter" idx="12"/>
          </p:nvPr>
        </p:nvSpPr>
        <p:spPr/>
        <p:txBody>
          <a:bodyPr/>
          <a:lstStyle/>
          <a:p>
            <a:pPr>
              <a:defRPr/>
            </a:pPr>
            <a:fld id="{BB56BCE8-5668-4DB2-B37C-3FB6A4BD517C}" type="slidenum">
              <a:rPr lang="it-IT" smtClean="0"/>
              <a:pPr>
                <a:defRPr/>
              </a:pPr>
              <a:t>‹N›</a:t>
            </a:fld>
            <a:endParaRPr lang="it-IT" dirty="0"/>
          </a:p>
        </p:txBody>
      </p:sp>
    </p:spTree>
  </p:cSld>
  <p:clrMapOvr>
    <a:masterClrMapping/>
  </p:clrMapOvr>
  <p:transition>
    <p:pull dir="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68313" y="260350"/>
            <a:ext cx="8424862" cy="504825"/>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755650" y="1052513"/>
            <a:ext cx="8137525" cy="5184775"/>
          </a:xfrm>
        </p:spPr>
        <p:txBody>
          <a:bodyPr>
            <a:normAutofit/>
          </a:bodyPr>
          <a:lstStyle/>
          <a:p>
            <a:pPr lvl="0"/>
            <a:endParaRPr lang="it-IT" noProof="0" dirty="0" smtClean="0"/>
          </a:p>
        </p:txBody>
      </p:sp>
      <p:sp>
        <p:nvSpPr>
          <p:cNvPr id="4" name="Rectangle 12"/>
          <p:cNvSpPr>
            <a:spLocks noGrp="1" noChangeArrowheads="1"/>
          </p:cNvSpPr>
          <p:nvPr>
            <p:ph type="ftr" sz="quarter" idx="10"/>
          </p:nvPr>
        </p:nvSpPr>
        <p:spPr/>
        <p:txBody>
          <a:bodyPr/>
          <a:lstStyle>
            <a:lvl1pPr>
              <a:defRPr/>
            </a:lvl1pPr>
          </a:lstStyle>
          <a:p>
            <a:pPr>
              <a:defRPr/>
            </a:pPr>
            <a:r>
              <a:rPr lang="it-IT" smtClean="0"/>
              <a:t>dott.ssa Alessandra A. Muliere Medico Chirurgo Specialista in Medicina del Lavoro</a:t>
            </a:r>
            <a:endParaRPr lang="it-IT"/>
          </a:p>
        </p:txBody>
      </p:sp>
      <p:sp>
        <p:nvSpPr>
          <p:cNvPr id="5" name="Rectangle 13"/>
          <p:cNvSpPr>
            <a:spLocks noGrp="1" noChangeArrowheads="1"/>
          </p:cNvSpPr>
          <p:nvPr>
            <p:ph type="sldNum" sz="quarter" idx="11"/>
          </p:nvPr>
        </p:nvSpPr>
        <p:spPr/>
        <p:txBody>
          <a:bodyPr/>
          <a:lstStyle>
            <a:lvl1pPr>
              <a:defRPr/>
            </a:lvl1pPr>
          </a:lstStyle>
          <a:p>
            <a:pPr>
              <a:defRPr/>
            </a:pPr>
            <a:fld id="{75FEF916-BD5C-401E-A2B7-E5418EBE875B}" type="slidenum">
              <a:rPr lang="it-IT"/>
              <a:pPr>
                <a:defRPr/>
              </a:pPr>
              <a:t>‹N›</a:t>
            </a:fld>
            <a:endParaRPr lang="it-IT" dirty="0"/>
          </a:p>
        </p:txBody>
      </p:sp>
    </p:spTree>
  </p:cSld>
  <p:clrMapOvr>
    <a:masterClrMapping/>
  </p:clrMapOvr>
  <p:transition advClick="0" advTm="3000">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68313" y="260350"/>
            <a:ext cx="8424862" cy="504825"/>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755650" y="1052513"/>
            <a:ext cx="3992563" cy="51847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900613" y="1052513"/>
            <a:ext cx="3992562" cy="5184775"/>
          </a:xfrm>
        </p:spPr>
        <p:txBody>
          <a:bodyPr>
            <a:normAutofit/>
          </a:bodyPr>
          <a:lstStyle/>
          <a:p>
            <a:pPr lvl="0"/>
            <a:endParaRPr lang="it-IT" noProof="0" dirty="0" smtClean="0"/>
          </a:p>
        </p:txBody>
      </p:sp>
      <p:sp>
        <p:nvSpPr>
          <p:cNvPr id="5" name="Rectangle 12"/>
          <p:cNvSpPr>
            <a:spLocks noGrp="1" noChangeArrowheads="1"/>
          </p:cNvSpPr>
          <p:nvPr>
            <p:ph type="ftr" sz="quarter" idx="10"/>
          </p:nvPr>
        </p:nvSpPr>
        <p:spPr/>
        <p:txBody>
          <a:bodyPr/>
          <a:lstStyle>
            <a:lvl1pPr>
              <a:defRPr/>
            </a:lvl1pPr>
          </a:lstStyle>
          <a:p>
            <a:pPr>
              <a:defRPr/>
            </a:pPr>
            <a:r>
              <a:rPr lang="it-IT" smtClean="0"/>
              <a:t>dott.ssa Alessandra A. Muliere Medico Chirurgo Specialista in Medicina del Lavoro</a:t>
            </a:r>
            <a:endParaRPr lang="it-IT"/>
          </a:p>
        </p:txBody>
      </p:sp>
      <p:sp>
        <p:nvSpPr>
          <p:cNvPr id="6" name="Rectangle 13"/>
          <p:cNvSpPr>
            <a:spLocks noGrp="1" noChangeArrowheads="1"/>
          </p:cNvSpPr>
          <p:nvPr>
            <p:ph type="sldNum" sz="quarter" idx="11"/>
          </p:nvPr>
        </p:nvSpPr>
        <p:spPr/>
        <p:txBody>
          <a:bodyPr/>
          <a:lstStyle>
            <a:lvl1pPr>
              <a:defRPr/>
            </a:lvl1pPr>
          </a:lstStyle>
          <a:p>
            <a:pPr>
              <a:defRPr/>
            </a:pPr>
            <a:fld id="{7A80A18B-32F7-4E1C-AEAC-B225FBDC5E0C}" type="slidenum">
              <a:rPr lang="it-IT"/>
              <a:pPr>
                <a:defRPr/>
              </a:pPr>
              <a:t>‹N›</a:t>
            </a:fld>
            <a:endParaRPr lang="it-IT" dirty="0"/>
          </a:p>
        </p:txBody>
      </p:sp>
    </p:spTree>
  </p:cSld>
  <p:clrMapOvr>
    <a:masterClrMapping/>
  </p:clrMapOvr>
  <p:transition advClick="0" advTm="3000">
    <p:pull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68313" y="260350"/>
            <a:ext cx="8424862" cy="504825"/>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755650" y="1052513"/>
            <a:ext cx="3992563" cy="51847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900613" y="1052513"/>
            <a:ext cx="3992562" cy="2516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900613" y="3721100"/>
            <a:ext cx="3992562" cy="25161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12"/>
          <p:cNvSpPr>
            <a:spLocks noGrp="1" noChangeArrowheads="1"/>
          </p:cNvSpPr>
          <p:nvPr>
            <p:ph type="ftr" sz="quarter" idx="10"/>
          </p:nvPr>
        </p:nvSpPr>
        <p:spPr/>
        <p:txBody>
          <a:bodyPr/>
          <a:lstStyle>
            <a:lvl1pPr>
              <a:defRPr/>
            </a:lvl1pPr>
          </a:lstStyle>
          <a:p>
            <a:pPr>
              <a:defRPr/>
            </a:pPr>
            <a:r>
              <a:rPr lang="it-IT" smtClean="0"/>
              <a:t>dott.ssa Alessandra A. Muliere Medico Chirurgo Specialista in Medicina del Lavoro</a:t>
            </a:r>
            <a:endParaRPr lang="it-IT"/>
          </a:p>
        </p:txBody>
      </p:sp>
      <p:sp>
        <p:nvSpPr>
          <p:cNvPr id="7" name="Rectangle 13"/>
          <p:cNvSpPr>
            <a:spLocks noGrp="1" noChangeArrowheads="1"/>
          </p:cNvSpPr>
          <p:nvPr>
            <p:ph type="sldNum" sz="quarter" idx="11"/>
          </p:nvPr>
        </p:nvSpPr>
        <p:spPr/>
        <p:txBody>
          <a:bodyPr/>
          <a:lstStyle>
            <a:lvl1pPr>
              <a:defRPr/>
            </a:lvl1pPr>
          </a:lstStyle>
          <a:p>
            <a:pPr>
              <a:defRPr/>
            </a:pPr>
            <a:fld id="{1A983D8D-856C-4C16-A570-0F74876F2B0B}" type="slidenum">
              <a:rPr lang="it-IT"/>
              <a:pPr>
                <a:defRPr/>
              </a:pPr>
              <a:t>‹N›</a:t>
            </a:fld>
            <a:endParaRPr lang="it-IT" dirty="0"/>
          </a:p>
        </p:txBody>
      </p:sp>
    </p:spTree>
  </p:cSld>
  <p:clrMapOvr>
    <a:masterClrMapping/>
  </p:clrMapOvr>
  <p:transition advClick="0" advTm="3000">
    <p:pull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68313" y="260350"/>
            <a:ext cx="8424862" cy="504825"/>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755650" y="1052513"/>
            <a:ext cx="8137525" cy="5184775"/>
          </a:xfrm>
        </p:spPr>
        <p:txBody>
          <a:bodyPr>
            <a:normAutofit/>
          </a:bodyPr>
          <a:lstStyle/>
          <a:p>
            <a:pPr lvl="0"/>
            <a:endParaRPr lang="it-IT" noProof="0" dirty="0" smtClean="0"/>
          </a:p>
        </p:txBody>
      </p:sp>
      <p:sp>
        <p:nvSpPr>
          <p:cNvPr id="4" name="Rectangle 12"/>
          <p:cNvSpPr>
            <a:spLocks noGrp="1" noChangeArrowheads="1"/>
          </p:cNvSpPr>
          <p:nvPr>
            <p:ph type="ftr" sz="quarter" idx="10"/>
          </p:nvPr>
        </p:nvSpPr>
        <p:spPr/>
        <p:txBody>
          <a:bodyPr/>
          <a:lstStyle>
            <a:lvl1pPr>
              <a:defRPr/>
            </a:lvl1pPr>
          </a:lstStyle>
          <a:p>
            <a:pPr>
              <a:defRPr/>
            </a:pPr>
            <a:r>
              <a:rPr lang="it-IT" smtClean="0"/>
              <a:t>dott.ssa Alessandra A. Muliere Medico Chirurgo Specialista in Medicina del Lavoro</a:t>
            </a:r>
            <a:endParaRPr lang="it-IT"/>
          </a:p>
        </p:txBody>
      </p:sp>
      <p:sp>
        <p:nvSpPr>
          <p:cNvPr id="5" name="Rectangle 13"/>
          <p:cNvSpPr>
            <a:spLocks noGrp="1" noChangeArrowheads="1"/>
          </p:cNvSpPr>
          <p:nvPr>
            <p:ph type="sldNum" sz="quarter" idx="11"/>
          </p:nvPr>
        </p:nvSpPr>
        <p:spPr/>
        <p:txBody>
          <a:bodyPr/>
          <a:lstStyle>
            <a:lvl1pPr>
              <a:defRPr/>
            </a:lvl1pPr>
          </a:lstStyle>
          <a:p>
            <a:pPr>
              <a:defRPr/>
            </a:pPr>
            <a:fld id="{FDC5712D-D150-4F9C-A951-3EC7924BD1EE}" type="slidenum">
              <a:rPr lang="it-IT"/>
              <a:pPr>
                <a:defRPr/>
              </a:pPr>
              <a:t>‹N›</a:t>
            </a:fld>
            <a:endParaRPr lang="it-IT" dirty="0"/>
          </a:p>
        </p:txBody>
      </p:sp>
    </p:spTree>
  </p:cSld>
  <p:clrMapOvr>
    <a:masterClrMapping/>
  </p:clrMapOvr>
  <p:transition advClick="0" advTm="3000">
    <p:pull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68313" y="260350"/>
            <a:ext cx="8424862" cy="504825"/>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755650" y="1052513"/>
            <a:ext cx="3992563" cy="51847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00613" y="1052513"/>
            <a:ext cx="3992562" cy="51847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2"/>
          <p:cNvSpPr>
            <a:spLocks noGrp="1" noChangeArrowheads="1"/>
          </p:cNvSpPr>
          <p:nvPr>
            <p:ph type="ftr" sz="quarter" idx="10"/>
          </p:nvPr>
        </p:nvSpPr>
        <p:spPr/>
        <p:txBody>
          <a:bodyPr/>
          <a:lstStyle>
            <a:lvl1pPr>
              <a:defRPr/>
            </a:lvl1pPr>
          </a:lstStyle>
          <a:p>
            <a:pPr>
              <a:defRPr/>
            </a:pPr>
            <a:r>
              <a:rPr lang="it-IT" smtClean="0"/>
              <a:t>dott.ssa Alessandra A. Muliere Medico Chirurgo Specialista in Medicina del Lavoro</a:t>
            </a:r>
            <a:endParaRPr lang="it-IT"/>
          </a:p>
        </p:txBody>
      </p:sp>
      <p:sp>
        <p:nvSpPr>
          <p:cNvPr id="6" name="Rectangle 13"/>
          <p:cNvSpPr>
            <a:spLocks noGrp="1" noChangeArrowheads="1"/>
          </p:cNvSpPr>
          <p:nvPr>
            <p:ph type="sldNum" sz="quarter" idx="11"/>
          </p:nvPr>
        </p:nvSpPr>
        <p:spPr/>
        <p:txBody>
          <a:bodyPr/>
          <a:lstStyle>
            <a:lvl1pPr>
              <a:defRPr/>
            </a:lvl1pPr>
          </a:lstStyle>
          <a:p>
            <a:pPr>
              <a:defRPr/>
            </a:pPr>
            <a:fld id="{44FCF573-0135-4B6F-8A6B-ADDE74113695}" type="slidenum">
              <a:rPr lang="it-IT"/>
              <a:pPr>
                <a:defRPr/>
              </a:pPr>
              <a:t>‹N›</a:t>
            </a:fld>
            <a:endParaRPr lang="it-IT" dirty="0"/>
          </a:p>
        </p:txBody>
      </p:sp>
    </p:spTree>
  </p:cSld>
  <p:clrMapOvr>
    <a:masterClrMapping/>
  </p:clrMapOvr>
  <p:transition advClick="0" advTm="3000">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1399032"/>
          </a:xfrm>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457200" y="1882808"/>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791456" y="6480048"/>
            <a:ext cx="2133600" cy="301752"/>
          </a:xfrm>
        </p:spPr>
        <p:txBody>
          <a:bodyPr/>
          <a:lstStyle/>
          <a:p>
            <a:pPr>
              <a:defRPr/>
            </a:pPr>
            <a:endParaRPr lang="it-IT"/>
          </a:p>
        </p:txBody>
      </p:sp>
      <p:sp>
        <p:nvSpPr>
          <p:cNvPr id="5" name="Segnaposto piè di pagina 4"/>
          <p:cNvSpPr>
            <a:spLocks noGrp="1"/>
          </p:cNvSpPr>
          <p:nvPr>
            <p:ph type="ftr" sz="quarter" idx="11"/>
          </p:nvPr>
        </p:nvSpPr>
        <p:spPr>
          <a:xfrm>
            <a:off x="457200" y="6480969"/>
            <a:ext cx="4260056" cy="300831"/>
          </a:xfrm>
        </p:spPr>
        <p:txBody>
          <a:bodyPr/>
          <a:lstStyle/>
          <a:p>
            <a:pPr>
              <a:defRPr/>
            </a:pPr>
            <a:r>
              <a:rPr lang="it-IT" smtClean="0"/>
              <a:t>dott.ssa Alessandra A. Muliere Medico Chirurgo Specialista in Medicina del Lavoro</a:t>
            </a:r>
            <a:endParaRPr lang="it-IT"/>
          </a:p>
        </p:txBody>
      </p:sp>
      <p:sp>
        <p:nvSpPr>
          <p:cNvPr id="6" name="Segnaposto numero diapositiva 5"/>
          <p:cNvSpPr>
            <a:spLocks noGrp="1"/>
          </p:cNvSpPr>
          <p:nvPr>
            <p:ph type="sldNum" sz="quarter" idx="12"/>
          </p:nvPr>
        </p:nvSpPr>
        <p:spPr/>
        <p:txBody>
          <a:bodyPr/>
          <a:lstStyle/>
          <a:p>
            <a:pPr>
              <a:defRPr/>
            </a:pPr>
            <a:fld id="{C46636DD-9883-46F2-836C-662F9A1D87E5}" type="slidenum">
              <a:rPr lang="it-IT" smtClean="0"/>
              <a:pPr>
                <a:defRPr/>
              </a:pPr>
              <a:t>‹N›</a:t>
            </a:fld>
            <a:endParaRPr lang="it-IT" dirty="0"/>
          </a:p>
        </p:txBody>
      </p:sp>
    </p:spTree>
  </p:cSld>
  <p:clrMapOvr>
    <a:masterClrMapping/>
  </p:clrMapOvr>
  <p:transition>
    <p:pull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1"/>
      </p:bgRef>
    </p:bg>
    <p:spTree>
      <p:nvGrpSpPr>
        <p:cNvPr id="1" name=""/>
        <p:cNvGrpSpPr/>
        <p:nvPr/>
      </p:nvGrpSpPr>
      <p:grpSpPr>
        <a:xfrm>
          <a:off x="0" y="0"/>
          <a:ext cx="0" cy="0"/>
          <a:chOff x="0" y="0"/>
          <a:chExt cx="0" cy="0"/>
        </a:xfrm>
      </p:grpSpPr>
      <p:sp>
        <p:nvSpPr>
          <p:cNvPr id="9" name="Triangolo rettangolo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olo isosce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Segnaposto data 3"/>
          <p:cNvSpPr>
            <a:spLocks noGrp="1"/>
          </p:cNvSpPr>
          <p:nvPr>
            <p:ph type="dt" sz="half" idx="10"/>
          </p:nvPr>
        </p:nvSpPr>
        <p:spPr>
          <a:xfrm>
            <a:off x="6955632" y="6477000"/>
            <a:ext cx="2133600" cy="304800"/>
          </a:xfrm>
        </p:spPr>
        <p:txBody>
          <a:bodyPr/>
          <a:lstStyle/>
          <a:p>
            <a:pPr>
              <a:defRPr/>
            </a:pPr>
            <a:endParaRPr lang="it-IT"/>
          </a:p>
        </p:txBody>
      </p:sp>
      <p:sp>
        <p:nvSpPr>
          <p:cNvPr id="5" name="Segnaposto piè di pagina 4"/>
          <p:cNvSpPr>
            <a:spLocks noGrp="1"/>
          </p:cNvSpPr>
          <p:nvPr>
            <p:ph type="ftr" sz="quarter" idx="11"/>
          </p:nvPr>
        </p:nvSpPr>
        <p:spPr>
          <a:xfrm>
            <a:off x="2619376" y="6480969"/>
            <a:ext cx="4260056" cy="300831"/>
          </a:xfrm>
        </p:spPr>
        <p:txBody>
          <a:bodyPr/>
          <a:lstStyle/>
          <a:p>
            <a:pPr>
              <a:defRPr/>
            </a:pPr>
            <a:r>
              <a:rPr lang="it-IT" smtClean="0"/>
              <a:t>dott.ssa Alessandra A. Muliere Medico Chirurgo Specialista in Medicina del Lavoro</a:t>
            </a:r>
            <a:endParaRPr lang="it-IT"/>
          </a:p>
        </p:txBody>
      </p:sp>
      <p:sp>
        <p:nvSpPr>
          <p:cNvPr id="6" name="Segnaposto numero diapositiva 5"/>
          <p:cNvSpPr>
            <a:spLocks noGrp="1"/>
          </p:cNvSpPr>
          <p:nvPr>
            <p:ph type="sldNum" sz="quarter" idx="12"/>
          </p:nvPr>
        </p:nvSpPr>
        <p:spPr>
          <a:xfrm>
            <a:off x="8451056" y="809624"/>
            <a:ext cx="502920" cy="300831"/>
          </a:xfrm>
        </p:spPr>
        <p:txBody>
          <a:bodyPr/>
          <a:lstStyle/>
          <a:p>
            <a:pPr>
              <a:defRPr/>
            </a:pPr>
            <a:fld id="{F5F84115-07C2-4210-838A-4CF56D8A0D55}" type="slidenum">
              <a:rPr lang="it-IT" smtClean="0"/>
              <a:pPr>
                <a:defRPr/>
              </a:pPr>
              <a:t>‹N›</a:t>
            </a:fld>
            <a:endParaRPr lang="it-IT" dirty="0"/>
          </a:p>
        </p:txBody>
      </p:sp>
      <p:cxnSp>
        <p:nvCxnSpPr>
          <p:cNvPr id="11" name="Connettore 1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olo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Tree>
  </p:cSld>
  <p:clrMapOvr>
    <a:overrideClrMapping bg1="dk1" tx1="lt1" bg2="dk2" tx2="lt2" accent1="accent1" accent2="accent2" accent3="accent3" accent4="accent4" accent5="accent5" accent6="accent6" hlink="hlink" folHlink="folHlink"/>
  </p:clrMapOvr>
  <p:transition>
    <p:pull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marL="0" algn="l">
              <a:defRPr/>
            </a:lvl1p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4791456" y="6480969"/>
            <a:ext cx="2133600" cy="301752"/>
          </a:xfrm>
        </p:spPr>
        <p:txBody>
          <a:bodyPr/>
          <a:lstStyle/>
          <a:p>
            <a:pPr>
              <a:defRPr/>
            </a:pPr>
            <a:endParaRPr lang="it-IT"/>
          </a:p>
        </p:txBody>
      </p:sp>
      <p:sp>
        <p:nvSpPr>
          <p:cNvPr id="6" name="Segnaposto piè di pagina 5"/>
          <p:cNvSpPr>
            <a:spLocks noGrp="1"/>
          </p:cNvSpPr>
          <p:nvPr>
            <p:ph type="ftr" sz="quarter" idx="11"/>
          </p:nvPr>
        </p:nvSpPr>
        <p:spPr>
          <a:xfrm>
            <a:off x="457200" y="6480969"/>
            <a:ext cx="4260056" cy="301752"/>
          </a:xfrm>
        </p:spPr>
        <p:txBody>
          <a:bodyPr/>
          <a:lstStyle/>
          <a:p>
            <a:pPr>
              <a:defRPr/>
            </a:pPr>
            <a:r>
              <a:rPr lang="it-IT" smtClean="0"/>
              <a:t>dott.ssa Alessandra A. Muliere Medico Chirurgo Specialista in Medicina del Lavoro</a:t>
            </a:r>
            <a:endParaRPr lang="it-IT"/>
          </a:p>
        </p:txBody>
      </p:sp>
      <p:sp>
        <p:nvSpPr>
          <p:cNvPr id="7" name="Segnaposto numero diapositiva 6"/>
          <p:cNvSpPr>
            <a:spLocks noGrp="1"/>
          </p:cNvSpPr>
          <p:nvPr>
            <p:ph type="sldNum" sz="quarter" idx="12"/>
          </p:nvPr>
        </p:nvSpPr>
        <p:spPr>
          <a:xfrm>
            <a:off x="7589520" y="6480969"/>
            <a:ext cx="502920" cy="301752"/>
          </a:xfrm>
        </p:spPr>
        <p:txBody>
          <a:bodyPr/>
          <a:lstStyle/>
          <a:p>
            <a:pPr>
              <a:defRPr/>
            </a:pPr>
            <a:fld id="{DD6889D8-C3A9-4D3F-BB0C-53F6D0E21CFA}" type="slidenum">
              <a:rPr lang="it-IT" smtClean="0"/>
              <a:pPr>
                <a:defRPr/>
              </a:pPr>
              <a:t>‹N›</a:t>
            </a:fld>
            <a:endParaRPr lang="it-IT" dirty="0"/>
          </a:p>
        </p:txBody>
      </p:sp>
    </p:spTree>
  </p:cSld>
  <p:clrMapOvr>
    <a:masterClrMapping/>
  </p:clrMapOvr>
  <p:transition>
    <p:pull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a:xfrm>
            <a:off x="4791456" y="6480969"/>
            <a:ext cx="2130552" cy="301752"/>
          </a:xfrm>
        </p:spPr>
        <p:txBody>
          <a:bodyPr/>
          <a:lstStyle/>
          <a:p>
            <a:pPr>
              <a:defRPr/>
            </a:pPr>
            <a:endParaRPr lang="it-IT"/>
          </a:p>
        </p:txBody>
      </p:sp>
      <p:sp>
        <p:nvSpPr>
          <p:cNvPr id="8" name="Segnaposto piè di pagina 7"/>
          <p:cNvSpPr>
            <a:spLocks noGrp="1"/>
          </p:cNvSpPr>
          <p:nvPr>
            <p:ph type="ftr" sz="quarter" idx="11"/>
          </p:nvPr>
        </p:nvSpPr>
        <p:spPr>
          <a:xfrm>
            <a:off x="457200" y="6480969"/>
            <a:ext cx="4261104" cy="301752"/>
          </a:xfrm>
        </p:spPr>
        <p:txBody>
          <a:bodyPr/>
          <a:lstStyle/>
          <a:p>
            <a:pPr>
              <a:defRPr/>
            </a:pPr>
            <a:r>
              <a:rPr lang="it-IT" smtClean="0"/>
              <a:t>dott.ssa Alessandra A. Muliere Medico Chirurgo Specialista in Medicina del Lavoro</a:t>
            </a:r>
            <a:endParaRPr lang="it-IT"/>
          </a:p>
        </p:txBody>
      </p:sp>
      <p:sp>
        <p:nvSpPr>
          <p:cNvPr id="9" name="Segnaposto numero diapositiva 8"/>
          <p:cNvSpPr>
            <a:spLocks noGrp="1"/>
          </p:cNvSpPr>
          <p:nvPr>
            <p:ph type="sldNum" sz="quarter" idx="12"/>
          </p:nvPr>
        </p:nvSpPr>
        <p:spPr>
          <a:xfrm>
            <a:off x="7589520" y="6483096"/>
            <a:ext cx="502920" cy="301752"/>
          </a:xfrm>
        </p:spPr>
        <p:txBody>
          <a:bodyPr/>
          <a:lstStyle>
            <a:lvl1pPr algn="ctr">
              <a:defRPr/>
            </a:lvl1pPr>
          </a:lstStyle>
          <a:p>
            <a:pPr>
              <a:defRPr/>
            </a:pPr>
            <a:fld id="{47C67BD2-5BC1-45E7-9FF3-B1E9CED0FA40}" type="slidenum">
              <a:rPr lang="it-IT" smtClean="0"/>
              <a:pPr>
                <a:defRPr/>
              </a:pPr>
              <a:t>‹N›</a:t>
            </a:fld>
            <a:endParaRPr lang="it-IT" dirty="0"/>
          </a:p>
        </p:txBody>
      </p:sp>
    </p:spTree>
  </p:cSld>
  <p:clrMapOvr>
    <a:overrideClrMapping bg1="dk1" tx1="lt1" bg2="dk2" tx2="lt2" accent1="accent1" accent2="accent2" accent3="accent3" accent4="accent4" accent5="accent5" accent6="accent6" hlink="hlink" folHlink="folHlink"/>
  </p:clrMapOvr>
  <p:transition>
    <p:pull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0"/>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pPr>
              <a:defRPr/>
            </a:pPr>
            <a:endParaRPr lang="it-IT"/>
          </a:p>
        </p:txBody>
      </p:sp>
      <p:sp>
        <p:nvSpPr>
          <p:cNvPr id="4" name="Segnaposto piè di pagina 3"/>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5" name="Segnaposto numero diapositiva 4"/>
          <p:cNvSpPr>
            <a:spLocks noGrp="1"/>
          </p:cNvSpPr>
          <p:nvPr>
            <p:ph type="sldNum" sz="quarter" idx="12"/>
          </p:nvPr>
        </p:nvSpPr>
        <p:spPr/>
        <p:txBody>
          <a:bodyPr/>
          <a:lstStyle/>
          <a:p>
            <a:pPr>
              <a:defRPr/>
            </a:pPr>
            <a:fld id="{2BB2206D-1D5C-4020-9F3D-667B710B0514}" type="slidenum">
              <a:rPr lang="it-IT" smtClean="0"/>
              <a:pPr>
                <a:defRPr/>
              </a:pPr>
              <a:t>‹N›</a:t>
            </a:fld>
            <a:endParaRPr lang="it-IT" dirty="0"/>
          </a:p>
        </p:txBody>
      </p:sp>
    </p:spTree>
  </p:cSld>
  <p:clrMapOvr>
    <a:masterClrMapping/>
  </p:clrMapOvr>
  <p:transition>
    <p:pull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791456" y="6480969"/>
            <a:ext cx="2133600" cy="301752"/>
          </a:xfrm>
        </p:spPr>
        <p:txBody>
          <a:bodyPr/>
          <a:lstStyle/>
          <a:p>
            <a:pPr>
              <a:defRPr/>
            </a:pPr>
            <a:endParaRPr lang="it-IT"/>
          </a:p>
        </p:txBody>
      </p:sp>
      <p:sp>
        <p:nvSpPr>
          <p:cNvPr id="3" name="Segnaposto piè di pagina 2"/>
          <p:cNvSpPr>
            <a:spLocks noGrp="1"/>
          </p:cNvSpPr>
          <p:nvPr>
            <p:ph type="ftr" sz="quarter" idx="11"/>
          </p:nvPr>
        </p:nvSpPr>
        <p:spPr>
          <a:xfrm>
            <a:off x="457200" y="6481890"/>
            <a:ext cx="4260056" cy="300831"/>
          </a:xfrm>
        </p:spPr>
        <p:txBody>
          <a:bodyPr/>
          <a:lstStyle/>
          <a:p>
            <a:pPr>
              <a:defRPr/>
            </a:pPr>
            <a:r>
              <a:rPr lang="it-IT" smtClean="0"/>
              <a:t>dott.ssa Alessandra A. Muliere Medico Chirurgo Specialista in Medicina del Lavoro</a:t>
            </a:r>
            <a:endParaRPr lang="it-IT"/>
          </a:p>
        </p:txBody>
      </p:sp>
      <p:sp>
        <p:nvSpPr>
          <p:cNvPr id="4" name="Segnaposto numero diapositiva 3"/>
          <p:cNvSpPr>
            <a:spLocks noGrp="1"/>
          </p:cNvSpPr>
          <p:nvPr>
            <p:ph type="sldNum" sz="quarter" idx="12"/>
          </p:nvPr>
        </p:nvSpPr>
        <p:spPr>
          <a:xfrm>
            <a:off x="7589520" y="6480969"/>
            <a:ext cx="502920" cy="301752"/>
          </a:xfrm>
        </p:spPr>
        <p:txBody>
          <a:bodyPr/>
          <a:lstStyle/>
          <a:p>
            <a:pPr>
              <a:defRPr/>
            </a:pPr>
            <a:fld id="{37AF1C2B-3157-43FB-B1C3-FFF9A2E1E72B}" type="slidenum">
              <a:rPr lang="it-IT" smtClean="0"/>
              <a:pPr>
                <a:defRPr/>
              </a:pPr>
              <a:t>‹N›</a:t>
            </a:fld>
            <a:endParaRPr lang="it-IT" dirty="0"/>
          </a:p>
        </p:txBody>
      </p:sp>
    </p:spTree>
  </p:cSld>
  <p:clrMapOvr>
    <a:masterClrMapping/>
  </p:clrMapOvr>
  <p:transition>
    <p:pull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278976" y="6556248"/>
            <a:ext cx="2133600" cy="301752"/>
          </a:xfrm>
        </p:spPr>
        <p:txBody>
          <a:bodyPr/>
          <a:lstStyle>
            <a:lvl1pPr>
              <a:defRPr sz="900"/>
            </a:lvl1pPr>
          </a:lstStyle>
          <a:p>
            <a:pPr>
              <a:defRPr/>
            </a:pPr>
            <a:endParaRPr lang="it-IT"/>
          </a:p>
        </p:txBody>
      </p:sp>
      <p:sp>
        <p:nvSpPr>
          <p:cNvPr id="6" name="Segnaposto piè di pagina 5"/>
          <p:cNvSpPr>
            <a:spLocks noGrp="1"/>
          </p:cNvSpPr>
          <p:nvPr>
            <p:ph type="ftr" sz="quarter" idx="11"/>
          </p:nvPr>
        </p:nvSpPr>
        <p:spPr>
          <a:xfrm>
            <a:off x="1135856" y="6556248"/>
            <a:ext cx="5143120" cy="301752"/>
          </a:xfrm>
        </p:spPr>
        <p:txBody>
          <a:bodyPr/>
          <a:lstStyle>
            <a:lvl1pPr>
              <a:defRPr sz="900"/>
            </a:lvl1pPr>
          </a:lstStyle>
          <a:p>
            <a:pPr>
              <a:defRPr/>
            </a:pPr>
            <a:r>
              <a:rPr lang="it-IT" smtClean="0"/>
              <a:t>dott.ssa Alessandra A. Muliere Medico Chirurgo Specialista in Medicina del Lavoro</a:t>
            </a:r>
            <a:endParaRPr lang="it-IT"/>
          </a:p>
        </p:txBody>
      </p:sp>
      <p:sp>
        <p:nvSpPr>
          <p:cNvPr id="7" name="Segnaposto numero diapositiva 6"/>
          <p:cNvSpPr>
            <a:spLocks noGrp="1"/>
          </p:cNvSpPr>
          <p:nvPr>
            <p:ph type="sldNum" sz="quarter" idx="12"/>
          </p:nvPr>
        </p:nvSpPr>
        <p:spPr>
          <a:xfrm>
            <a:off x="8410576" y="6556248"/>
            <a:ext cx="502920" cy="301752"/>
          </a:xfrm>
        </p:spPr>
        <p:txBody>
          <a:bodyPr/>
          <a:lstStyle>
            <a:lvl1pPr>
              <a:defRPr sz="900"/>
            </a:lvl1pPr>
          </a:lstStyle>
          <a:p>
            <a:pPr>
              <a:defRPr/>
            </a:pPr>
            <a:fld id="{56A6BE91-919F-4BD2-AA85-010866E78FA7}" type="slidenum">
              <a:rPr lang="it-IT" smtClean="0"/>
              <a:pPr>
                <a:defRPr/>
              </a:pPr>
              <a:t>‹N›</a:t>
            </a:fld>
            <a:endParaRPr lang="it-IT" dirty="0"/>
          </a:p>
        </p:txBody>
      </p:sp>
    </p:spTree>
  </p:cSld>
  <p:clrMapOvr>
    <a:overrideClrMapping bg1="dk1" tx1="lt1" bg2="dk2" tx2="lt2" accent1="accent1" accent2="accent2" accent3="accent3" accent4="accent4" accent5="accent5" accent6="accent6" hlink="hlink" folHlink="folHlink"/>
  </p:clrMapOvr>
  <p:transition>
    <p:pull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6108192" y="6556248"/>
            <a:ext cx="2103120" cy="301752"/>
          </a:xfrm>
        </p:spPr>
        <p:txBody>
          <a:bodyPr/>
          <a:lstStyle>
            <a:lvl1pPr>
              <a:defRPr sz="900"/>
            </a:lvl1pPr>
          </a:lstStyle>
          <a:p>
            <a:pPr>
              <a:defRPr/>
            </a:pPr>
            <a:endParaRPr lang="it-IT"/>
          </a:p>
        </p:txBody>
      </p:sp>
      <p:sp>
        <p:nvSpPr>
          <p:cNvPr id="6" name="Segnaposto piè di pagina 5"/>
          <p:cNvSpPr>
            <a:spLocks noGrp="1"/>
          </p:cNvSpPr>
          <p:nvPr>
            <p:ph type="ftr" sz="quarter" idx="11"/>
          </p:nvPr>
        </p:nvSpPr>
        <p:spPr>
          <a:xfrm>
            <a:off x="1170432" y="6557169"/>
            <a:ext cx="4948072" cy="301752"/>
          </a:xfrm>
        </p:spPr>
        <p:txBody>
          <a:bodyPr/>
          <a:lstStyle>
            <a:lvl1pPr>
              <a:defRPr sz="900"/>
            </a:lvl1pPr>
          </a:lstStyle>
          <a:p>
            <a:pPr>
              <a:defRPr/>
            </a:pPr>
            <a:r>
              <a:rPr lang="it-IT" smtClean="0"/>
              <a:t>dott.ssa Alessandra A. Muliere Medico Chirurgo Specialista in Medicina del Lavoro</a:t>
            </a:r>
            <a:endParaRPr lang="it-IT"/>
          </a:p>
        </p:txBody>
      </p:sp>
      <p:sp>
        <p:nvSpPr>
          <p:cNvPr id="7" name="Segnaposto numero diapositiva 6"/>
          <p:cNvSpPr>
            <a:spLocks noGrp="1"/>
          </p:cNvSpPr>
          <p:nvPr>
            <p:ph type="sldNum" sz="quarter" idx="12"/>
          </p:nvPr>
        </p:nvSpPr>
        <p:spPr>
          <a:xfrm>
            <a:off x="8217192" y="6556248"/>
            <a:ext cx="365760" cy="301752"/>
          </a:xfrm>
        </p:spPr>
        <p:txBody>
          <a:bodyPr/>
          <a:lstStyle>
            <a:lvl1pPr algn="ctr">
              <a:defRPr sz="900"/>
            </a:lvl1pPr>
          </a:lstStyle>
          <a:p>
            <a:pPr>
              <a:defRPr/>
            </a:pPr>
            <a:fld id="{6D4A5A57-9A3E-4375-8279-FDDFB7878778}" type="slidenum">
              <a:rPr lang="it-IT" smtClean="0"/>
              <a:pPr>
                <a:defRPr/>
              </a:pPr>
              <a:t>‹N›</a:t>
            </a:fld>
            <a:endParaRPr lang="it-IT" dirty="0"/>
          </a:p>
        </p:txBody>
      </p:sp>
    </p:spTree>
  </p:cSld>
  <p:clrMapOvr>
    <a:overrideClrMapping bg1="dk1" tx1="lt1" bg2="dk2" tx2="lt2" accent1="accent1" accent2="accent2" accent3="accent3" accent4="accent4" accent5="accent5" accent6="accent6" hlink="hlink" folHlink="folHlink"/>
  </p:clrMapOvr>
  <p:transition>
    <p:pull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olo rettangolo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ttore 1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egnaposto titolo 21"/>
          <p:cNvSpPr>
            <a:spLocks noGrp="1"/>
          </p:cNvSpPr>
          <p:nvPr>
            <p:ph type="title"/>
          </p:nvPr>
        </p:nvSpPr>
        <p:spPr>
          <a:xfrm>
            <a:off x="457200" y="267494"/>
            <a:ext cx="8229600" cy="1399032"/>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endParaRPr lang="it-IT"/>
          </a:p>
        </p:txBody>
      </p:sp>
      <p:sp>
        <p:nvSpPr>
          <p:cNvPr id="3" name="Segnaposto piè di pagina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r>
              <a:rPr lang="it-IT" smtClean="0"/>
              <a:t>dott.ssa Alessandra A. Muliere Medico Chirurgo Specialista in Medicina del Lavoro</a:t>
            </a:r>
            <a:endParaRPr lang="it-IT"/>
          </a:p>
        </p:txBody>
      </p:sp>
      <p:sp>
        <p:nvSpPr>
          <p:cNvPr id="23" name="Segnaposto numero diapositiva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17CEE189-5E46-4B72-93C3-A1DFB9835FF7}" type="slidenum">
              <a:rPr lang="it-IT" smtClean="0"/>
              <a:pPr>
                <a:defRPr/>
              </a:pPr>
              <a:t>‹N›</a:t>
            </a:fld>
            <a:endParaRPr lang="it-IT" dirty="0"/>
          </a:p>
        </p:txBody>
      </p:sp>
    </p:spTree>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ransition>
    <p:pull dir="rd"/>
  </p:transition>
  <p:timing>
    <p:tnLst>
      <p:par>
        <p:cTn id="1" dur="indefinite" restart="never" nodeType="tmRoot"/>
      </p:par>
    </p:tnLst>
  </p:timing>
  <p:hf hd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wmf"/><Relationship Id="rId1" Type="http://schemas.openxmlformats.org/officeDocument/2006/relationships/slideLayout" Target="../slideLayouts/slideLayout7.xml"/><Relationship Id="rId5" Type="http://schemas.openxmlformats.org/officeDocument/2006/relationships/slide" Target="slide5.xml"/><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image" Target="../media/image9.wmf"/><Relationship Id="rId10" Type="http://schemas.openxmlformats.org/officeDocument/2006/relationships/image" Target="../media/image12.wmf"/><Relationship Id="rId4" Type="http://schemas.openxmlformats.org/officeDocument/2006/relationships/image" Target="../media/image8.wmf"/><Relationship Id="rId9"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a:xfrm>
            <a:off x="468313" y="1285875"/>
            <a:ext cx="8424862" cy="3214688"/>
          </a:xfrm>
        </p:spPr>
        <p:txBody>
          <a:bodyPr/>
          <a:lstStyle/>
          <a:p>
            <a:pPr algn="ctr" eaLnBrk="1" hangingPunct="1"/>
            <a:r>
              <a:rPr lang="it-IT" b="1" i="1" smtClean="0"/>
              <a:t>CONCETTO DI RISCHIO</a:t>
            </a:r>
          </a:p>
        </p:txBody>
      </p:sp>
      <p:sp>
        <p:nvSpPr>
          <p:cNvPr id="4" name="Segnaposto piè di pagina 3"/>
          <p:cNvSpPr>
            <a:spLocks noGrp="1"/>
          </p:cNvSpPr>
          <p:nvPr>
            <p:ph type="ftr" sz="quarter" idx="10"/>
          </p:nvPr>
        </p:nvSpPr>
        <p:spPr>
          <a:xfrm>
            <a:off x="457200" y="6453336"/>
            <a:ext cx="5482952" cy="329385"/>
          </a:xfrm>
        </p:spPr>
        <p:txBody>
          <a:bodyPr/>
          <a:lstStyle/>
          <a:p>
            <a:pPr>
              <a:defRPr/>
            </a:pPr>
            <a:r>
              <a:rPr lang="it-IT" dirty="0" smtClean="0"/>
              <a:t>dott.ssa Alessandra A. </a:t>
            </a:r>
            <a:r>
              <a:rPr lang="it-IT" dirty="0" err="1" smtClean="0"/>
              <a:t>Muliere</a:t>
            </a:r>
            <a:r>
              <a:rPr lang="it-IT" dirty="0" smtClean="0"/>
              <a:t> Medico Chirurgo Specialista in Medicina del Lavoro</a:t>
            </a:r>
            <a:endParaRPr lang="it-IT" dirty="0"/>
          </a:p>
        </p:txBody>
      </p:sp>
      <p:sp>
        <p:nvSpPr>
          <p:cNvPr id="5" name="Segnaposto numero diapositiva 4"/>
          <p:cNvSpPr>
            <a:spLocks noGrp="1"/>
          </p:cNvSpPr>
          <p:nvPr>
            <p:ph type="sldNum" sz="quarter" idx="11"/>
          </p:nvPr>
        </p:nvSpPr>
        <p:spPr/>
        <p:txBody>
          <a:bodyPr/>
          <a:lstStyle/>
          <a:p>
            <a:pPr>
              <a:defRPr/>
            </a:pPr>
            <a:fld id="{7DCF9EA5-22C2-49B5-924D-D92413753260}" type="slidenum">
              <a:rPr lang="it-IT" smtClean="0"/>
              <a:pPr>
                <a:defRPr/>
              </a:pPr>
              <a:t>1</a:t>
            </a:fld>
            <a:endParaRPr lang="it-IT" dirty="0"/>
          </a:p>
        </p:txBody>
      </p:sp>
    </p:spTree>
  </p:cSld>
  <p:clrMapOvr>
    <a:masterClrMapping/>
  </p:clrMapOvr>
  <p:transition advClick="0" advTm="3000">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Rot="1" noChangeArrowheads="1"/>
          </p:cNvSpPr>
          <p:nvPr>
            <p:ph type="title"/>
          </p:nvPr>
        </p:nvSpPr>
        <p:spPr>
          <a:xfrm>
            <a:off x="395288" y="260350"/>
            <a:ext cx="8229600" cy="576263"/>
          </a:xfrm>
        </p:spPr>
        <p:txBody>
          <a:bodyPr>
            <a:normAutofit fontScale="90000"/>
          </a:bodyPr>
          <a:lstStyle/>
          <a:p>
            <a:pPr algn="ctr" eaLnBrk="1" fontAlgn="auto" hangingPunct="1">
              <a:spcAft>
                <a:spcPts val="0"/>
              </a:spcAft>
              <a:defRPr/>
            </a:pPr>
            <a:r>
              <a:rPr lang="it-IT" dirty="0" smtClean="0"/>
              <a:t>Valutazione dei rischi</a:t>
            </a:r>
          </a:p>
        </p:txBody>
      </p:sp>
      <p:sp>
        <p:nvSpPr>
          <p:cNvPr id="5" name="Segnaposto piè di pagina 4"/>
          <p:cNvSpPr>
            <a:spLocks noGrp="1"/>
          </p:cNvSpPr>
          <p:nvPr>
            <p:ph type="ftr" sz="quarter" idx="10"/>
          </p:nvPr>
        </p:nvSpPr>
        <p:spPr>
          <a:xfrm>
            <a:off x="457200" y="6453336"/>
            <a:ext cx="5122912" cy="329385"/>
          </a:xfrm>
        </p:spPr>
        <p:txBody>
          <a:bodyPr/>
          <a:lstStyle/>
          <a:p>
            <a:pPr>
              <a:defRPr/>
            </a:pPr>
            <a:r>
              <a:rPr lang="it-IT" dirty="0" smtClean="0"/>
              <a:t>dott.ssa Alessandra A. </a:t>
            </a:r>
            <a:r>
              <a:rPr lang="it-IT" dirty="0" err="1" smtClean="0"/>
              <a:t>Muliere</a:t>
            </a:r>
            <a:r>
              <a:rPr lang="it-IT" dirty="0" smtClean="0"/>
              <a:t> Medico Chirurgo Specialista in Medicina del Lavoro</a:t>
            </a:r>
            <a:endParaRPr lang="it-IT" dirty="0"/>
          </a:p>
        </p:txBody>
      </p:sp>
      <p:sp>
        <p:nvSpPr>
          <p:cNvPr id="6" name="Segnaposto numero diapositiva 4"/>
          <p:cNvSpPr>
            <a:spLocks noGrp="1"/>
          </p:cNvSpPr>
          <p:nvPr>
            <p:ph type="sldNum" sz="quarter" idx="11"/>
          </p:nvPr>
        </p:nvSpPr>
        <p:spPr/>
        <p:txBody>
          <a:bodyPr/>
          <a:lstStyle/>
          <a:p>
            <a:pPr>
              <a:defRPr/>
            </a:pPr>
            <a:fld id="{AD132E0C-4540-4120-9541-F0FB6DF70DBF}" type="slidenum">
              <a:rPr lang="it-IT"/>
              <a:pPr>
                <a:defRPr/>
              </a:pPr>
              <a:t>10</a:t>
            </a:fld>
            <a:endParaRPr lang="it-IT" dirty="0"/>
          </a:p>
        </p:txBody>
      </p:sp>
      <p:sp>
        <p:nvSpPr>
          <p:cNvPr id="12292" name="Rectangle 3"/>
          <p:cNvSpPr>
            <a:spLocks noGrp="1" noRot="1" noChangeArrowheads="1"/>
          </p:cNvSpPr>
          <p:nvPr>
            <p:ph type="body" idx="4294967295"/>
          </p:nvPr>
        </p:nvSpPr>
        <p:spPr>
          <a:xfrm>
            <a:off x="457200" y="1052513"/>
            <a:ext cx="8686800" cy="5472112"/>
          </a:xfrm>
        </p:spPr>
        <p:txBody>
          <a:bodyPr>
            <a:normAutofit fontScale="92500" lnSpcReduction="20000"/>
          </a:bodyPr>
          <a:lstStyle/>
          <a:p>
            <a:pPr marL="274320" indent="-274320" eaLnBrk="1" fontAlgn="auto" hangingPunct="1">
              <a:lnSpc>
                <a:spcPct val="160000"/>
              </a:lnSpc>
              <a:spcAft>
                <a:spcPts val="0"/>
              </a:spcAft>
              <a:buClr>
                <a:schemeClr val="accent3"/>
              </a:buClr>
              <a:buFont typeface="Wingdings" pitchFamily="2" charset="2"/>
              <a:buNone/>
              <a:defRPr/>
            </a:pPr>
            <a:r>
              <a:rPr lang="it-IT" dirty="0" smtClean="0">
                <a:latin typeface="+mj-lt"/>
              </a:rPr>
              <a:t>Analisi </a:t>
            </a:r>
            <a:r>
              <a:rPr lang="it-IT" u="sng" dirty="0" smtClean="0">
                <a:latin typeface="+mj-lt"/>
              </a:rPr>
              <a:t>SISTEMATICA</a:t>
            </a:r>
            <a:r>
              <a:rPr lang="it-IT" dirty="0" smtClean="0">
                <a:latin typeface="+mj-lt"/>
              </a:rPr>
              <a:t> delle lavorazioni realizzata per:</a:t>
            </a:r>
          </a:p>
          <a:p>
            <a:pPr marL="274320" indent="-274320" eaLnBrk="1" fontAlgn="auto" hangingPunct="1">
              <a:lnSpc>
                <a:spcPct val="160000"/>
              </a:lnSpc>
              <a:spcAft>
                <a:spcPts val="0"/>
              </a:spcAft>
              <a:buClr>
                <a:schemeClr val="accent3"/>
              </a:buClr>
              <a:buFont typeface="Wingdings 2"/>
              <a:buChar char=""/>
              <a:defRPr/>
            </a:pPr>
            <a:r>
              <a:rPr lang="it-IT" dirty="0" smtClean="0">
                <a:latin typeface="+mj-lt"/>
              </a:rPr>
              <a:t>individuare i pericoli (fattori di rischio);</a:t>
            </a:r>
          </a:p>
          <a:p>
            <a:pPr marL="274320" indent="-274320" eaLnBrk="1" fontAlgn="auto" hangingPunct="1">
              <a:lnSpc>
                <a:spcPct val="160000"/>
              </a:lnSpc>
              <a:spcAft>
                <a:spcPts val="0"/>
              </a:spcAft>
              <a:buClr>
                <a:schemeClr val="accent3"/>
              </a:buClr>
              <a:buFont typeface="Wingdings 2"/>
              <a:buChar char=""/>
              <a:defRPr/>
            </a:pPr>
            <a:r>
              <a:rPr lang="it-IT" dirty="0" smtClean="0">
                <a:latin typeface="+mj-lt"/>
              </a:rPr>
              <a:t>individuare le persone potenzialmente esposte;</a:t>
            </a:r>
          </a:p>
          <a:p>
            <a:pPr marL="274320" indent="-274320" eaLnBrk="1" fontAlgn="auto" hangingPunct="1">
              <a:lnSpc>
                <a:spcPct val="160000"/>
              </a:lnSpc>
              <a:spcAft>
                <a:spcPts val="0"/>
              </a:spcAft>
              <a:buClr>
                <a:schemeClr val="accent3"/>
              </a:buClr>
              <a:buFont typeface="Wingdings 2"/>
              <a:buChar char=""/>
              <a:defRPr/>
            </a:pPr>
            <a:r>
              <a:rPr lang="it-IT" dirty="0" smtClean="0">
                <a:latin typeface="+mj-lt"/>
              </a:rPr>
              <a:t>valutare (stimare) i rischi;</a:t>
            </a:r>
          </a:p>
          <a:p>
            <a:pPr marL="274320" indent="-274320" eaLnBrk="1" fontAlgn="auto" hangingPunct="1">
              <a:lnSpc>
                <a:spcPct val="160000"/>
              </a:lnSpc>
              <a:spcAft>
                <a:spcPts val="0"/>
              </a:spcAft>
              <a:buClr>
                <a:schemeClr val="accent3"/>
              </a:buClr>
              <a:buFont typeface="Wingdings 2"/>
              <a:buChar char=""/>
              <a:defRPr/>
            </a:pPr>
            <a:r>
              <a:rPr lang="it-IT" dirty="0" smtClean="0">
                <a:latin typeface="+mj-lt"/>
              </a:rPr>
              <a:t>individuare i possibili effetti sulle persone;</a:t>
            </a:r>
          </a:p>
          <a:p>
            <a:pPr marL="274320" indent="-274320" eaLnBrk="1" fontAlgn="auto" hangingPunct="1">
              <a:lnSpc>
                <a:spcPct val="160000"/>
              </a:lnSpc>
              <a:spcAft>
                <a:spcPts val="0"/>
              </a:spcAft>
              <a:buClr>
                <a:schemeClr val="accent3"/>
              </a:buClr>
              <a:buFont typeface="Wingdings 2"/>
              <a:buChar char=""/>
              <a:defRPr/>
            </a:pPr>
            <a:r>
              <a:rPr lang="it-IT" dirty="0" smtClean="0">
                <a:latin typeface="+mj-lt"/>
              </a:rPr>
              <a:t>individuare soluzioni per eliminare o ridurre i rischi a un livello accettabile.</a:t>
            </a:r>
          </a:p>
        </p:txBody>
      </p:sp>
    </p:spTree>
  </p:cSld>
  <p:clrMapOvr>
    <a:masterClrMapping/>
  </p:clrMapOvr>
  <p:transition advClick="0" advTm="3000">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Rot="1" noChangeArrowheads="1"/>
          </p:cNvSpPr>
          <p:nvPr>
            <p:ph type="title"/>
          </p:nvPr>
        </p:nvSpPr>
        <p:spPr>
          <a:xfrm>
            <a:off x="468313" y="260350"/>
            <a:ext cx="8424862" cy="312738"/>
          </a:xfrm>
        </p:spPr>
        <p:txBody>
          <a:bodyPr>
            <a:normAutofit fontScale="90000"/>
          </a:bodyPr>
          <a:lstStyle/>
          <a:p>
            <a:pPr eaLnBrk="1" fontAlgn="auto" hangingPunct="1">
              <a:spcAft>
                <a:spcPts val="0"/>
              </a:spcAft>
              <a:defRPr/>
            </a:pPr>
            <a:r>
              <a:rPr lang="it-IT" dirty="0" smtClean="0"/>
              <a:t>Definizione del Rischio</a:t>
            </a:r>
          </a:p>
        </p:txBody>
      </p:sp>
      <p:sp>
        <p:nvSpPr>
          <p:cNvPr id="13316" name="Rectangle 3"/>
          <p:cNvSpPr>
            <a:spLocks noGrp="1" noRot="1" noChangeArrowheads="1"/>
          </p:cNvSpPr>
          <p:nvPr>
            <p:ph type="body" sz="half" idx="1"/>
          </p:nvPr>
        </p:nvSpPr>
        <p:spPr>
          <a:xfrm>
            <a:off x="179388" y="1125538"/>
            <a:ext cx="8785225" cy="5111750"/>
          </a:xfrm>
        </p:spPr>
        <p:txBody>
          <a:bodyPr>
            <a:normAutofit fontScale="92500" lnSpcReduction="10000"/>
          </a:bodyPr>
          <a:lstStyle/>
          <a:p>
            <a:pPr marL="274320" indent="-274320" eaLnBrk="1" fontAlgn="auto" hangingPunct="1">
              <a:lnSpc>
                <a:spcPct val="120000"/>
              </a:lnSpc>
              <a:spcAft>
                <a:spcPts val="0"/>
              </a:spcAft>
              <a:buClr>
                <a:schemeClr val="accent3"/>
              </a:buClr>
              <a:buFont typeface="Wingdings" pitchFamily="2" charset="2"/>
              <a:buNone/>
              <a:defRPr/>
            </a:pPr>
            <a:r>
              <a:rPr lang="it-IT" dirty="0" smtClean="0">
                <a:latin typeface="+mj-lt"/>
              </a:rPr>
              <a:t>Il rischio è la combinazione tra la probabilità (P) che si manifesti un certo evento dannoso e la gravità (Magnitudo, M) associata all’evento stesso.</a:t>
            </a:r>
          </a:p>
          <a:p>
            <a:pPr marL="274320" indent="-274320" algn="ctr" eaLnBrk="1" fontAlgn="auto" hangingPunct="1">
              <a:lnSpc>
                <a:spcPct val="120000"/>
              </a:lnSpc>
              <a:spcAft>
                <a:spcPts val="0"/>
              </a:spcAft>
              <a:buClr>
                <a:schemeClr val="accent3"/>
              </a:buClr>
              <a:buFont typeface="Wingdings" pitchFamily="2" charset="2"/>
              <a:buNone/>
              <a:defRPr/>
            </a:pPr>
            <a:r>
              <a:rPr lang="it-IT" sz="4400" dirty="0" smtClean="0">
                <a:latin typeface="+mj-lt"/>
              </a:rPr>
              <a:t>R = f (P, M)</a:t>
            </a:r>
          </a:p>
          <a:p>
            <a:pPr marL="274320" indent="-274320" algn="ctr" eaLnBrk="1" fontAlgn="auto" hangingPunct="1">
              <a:lnSpc>
                <a:spcPct val="120000"/>
              </a:lnSpc>
              <a:spcAft>
                <a:spcPts val="0"/>
              </a:spcAft>
              <a:buClr>
                <a:schemeClr val="accent3"/>
              </a:buClr>
              <a:buFont typeface="Wingdings" pitchFamily="2" charset="2"/>
              <a:buNone/>
              <a:defRPr/>
            </a:pPr>
            <a:r>
              <a:rPr lang="it-IT" dirty="0" smtClean="0">
                <a:latin typeface="+mj-lt"/>
              </a:rPr>
              <a:t>Generalmente si considera R = P x M</a:t>
            </a:r>
          </a:p>
          <a:p>
            <a:pPr marL="274320" indent="-274320" algn="ctr" eaLnBrk="1" fontAlgn="auto" hangingPunct="1">
              <a:lnSpc>
                <a:spcPct val="120000"/>
              </a:lnSpc>
              <a:spcAft>
                <a:spcPts val="0"/>
              </a:spcAft>
              <a:buClr>
                <a:schemeClr val="accent3"/>
              </a:buClr>
              <a:buFont typeface="Wingdings" pitchFamily="2" charset="2"/>
              <a:buNone/>
              <a:defRPr/>
            </a:pPr>
            <a:endParaRPr lang="it-IT" dirty="0" smtClean="0">
              <a:latin typeface="+mj-lt"/>
            </a:endParaRPr>
          </a:p>
          <a:p>
            <a:pPr marL="274320" indent="-274320" algn="ctr" eaLnBrk="1" fontAlgn="auto" hangingPunct="1">
              <a:lnSpc>
                <a:spcPct val="120000"/>
              </a:lnSpc>
              <a:spcAft>
                <a:spcPts val="0"/>
              </a:spcAft>
              <a:buClr>
                <a:schemeClr val="accent3"/>
              </a:buClr>
              <a:buFont typeface="Wingdings" pitchFamily="2" charset="2"/>
              <a:buNone/>
              <a:defRPr/>
            </a:pPr>
            <a:r>
              <a:rPr lang="it-IT" dirty="0" smtClean="0">
                <a:latin typeface="+mj-lt"/>
              </a:rPr>
              <a:t>Si tratta di una indicazione generica che va associata al numero dei lavoratori esposti.</a:t>
            </a:r>
          </a:p>
        </p:txBody>
      </p:sp>
      <p:sp>
        <p:nvSpPr>
          <p:cNvPr id="5" name="Segnaposto piè di pagina 4"/>
          <p:cNvSpPr>
            <a:spLocks noGrp="1"/>
          </p:cNvSpPr>
          <p:nvPr>
            <p:ph type="ftr" sz="quarter" idx="10"/>
          </p:nvPr>
        </p:nvSpPr>
        <p:spPr>
          <a:xfrm>
            <a:off x="457200" y="6453336"/>
            <a:ext cx="5122912" cy="329385"/>
          </a:xfrm>
        </p:spPr>
        <p:txBody>
          <a:bodyPr/>
          <a:lstStyle/>
          <a:p>
            <a:pPr>
              <a:defRPr/>
            </a:pPr>
            <a:r>
              <a:rPr lang="it-IT" dirty="0" smtClean="0"/>
              <a:t>dott.ssa Alessandra A. </a:t>
            </a:r>
            <a:r>
              <a:rPr lang="it-IT" dirty="0" err="1" smtClean="0"/>
              <a:t>Muliere</a:t>
            </a:r>
            <a:r>
              <a:rPr lang="it-IT" dirty="0" smtClean="0"/>
              <a:t> Medico Chirurgo Specialista in Medicina del Lavoro</a:t>
            </a:r>
            <a:endParaRPr lang="it-IT" dirty="0"/>
          </a:p>
        </p:txBody>
      </p:sp>
      <p:sp>
        <p:nvSpPr>
          <p:cNvPr id="6" name="Segnaposto numero diapositiva 5"/>
          <p:cNvSpPr>
            <a:spLocks noGrp="1"/>
          </p:cNvSpPr>
          <p:nvPr>
            <p:ph type="sldNum" sz="quarter" idx="11"/>
          </p:nvPr>
        </p:nvSpPr>
        <p:spPr/>
        <p:txBody>
          <a:bodyPr/>
          <a:lstStyle/>
          <a:p>
            <a:pPr>
              <a:defRPr/>
            </a:pPr>
            <a:fld id="{2D45C40B-9428-4A31-8306-04E10F0265D1}" type="slidenum">
              <a:rPr lang="it-IT"/>
              <a:pPr>
                <a:defRPr/>
              </a:pPr>
              <a:t>11</a:t>
            </a:fld>
            <a:endParaRPr lang="it-IT" dirty="0"/>
          </a:p>
        </p:txBody>
      </p:sp>
    </p:spTree>
  </p:cSld>
  <p:clrMapOvr>
    <a:masterClrMapping/>
  </p:clrMapOvr>
  <p:transition advClick="0" advTm="3000">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Rot="1" noChangeArrowheads="1"/>
          </p:cNvSpPr>
          <p:nvPr>
            <p:ph type="title"/>
          </p:nvPr>
        </p:nvSpPr>
        <p:spPr>
          <a:xfrm>
            <a:off x="468313" y="260350"/>
            <a:ext cx="8424862" cy="312738"/>
          </a:xfrm>
        </p:spPr>
        <p:txBody>
          <a:bodyPr>
            <a:normAutofit fontScale="90000"/>
          </a:bodyPr>
          <a:lstStyle/>
          <a:p>
            <a:pPr eaLnBrk="1" fontAlgn="auto" hangingPunct="1">
              <a:spcAft>
                <a:spcPts val="0"/>
              </a:spcAft>
              <a:defRPr/>
            </a:pPr>
            <a:r>
              <a:rPr lang="it-IT" dirty="0" smtClean="0"/>
              <a:t>Prevenzione</a:t>
            </a:r>
          </a:p>
        </p:txBody>
      </p:sp>
      <p:sp>
        <p:nvSpPr>
          <p:cNvPr id="49157" name="Rectangle 3"/>
          <p:cNvSpPr>
            <a:spLocks noGrp="1" noRot="1" noChangeArrowheads="1"/>
          </p:cNvSpPr>
          <p:nvPr>
            <p:ph type="body" sz="half" idx="1"/>
          </p:nvPr>
        </p:nvSpPr>
        <p:spPr>
          <a:xfrm>
            <a:off x="323850" y="981075"/>
            <a:ext cx="8280400" cy="5327650"/>
          </a:xfrm>
        </p:spPr>
        <p:txBody>
          <a:bodyPr>
            <a:normAutofit/>
          </a:bodyPr>
          <a:lstStyle/>
          <a:p>
            <a:pPr marL="0" indent="0" algn="ctr" eaLnBrk="1" fontAlgn="auto" hangingPunct="1">
              <a:lnSpc>
                <a:spcPct val="120000"/>
              </a:lnSpc>
              <a:spcAft>
                <a:spcPts val="0"/>
              </a:spcAft>
              <a:buClr>
                <a:schemeClr val="accent3"/>
              </a:buClr>
              <a:buFont typeface="Wingdings" pitchFamily="2" charset="2"/>
              <a:buNone/>
              <a:defRPr/>
            </a:pPr>
            <a:r>
              <a:rPr lang="it-IT" dirty="0" smtClean="0">
                <a:latin typeface="+mj-lt"/>
              </a:rPr>
              <a:t>La prevenzione consiste nelle operazioni messe in atto per ridurre la </a:t>
            </a:r>
            <a:r>
              <a:rPr lang="it-IT" u="sng" dirty="0" smtClean="0">
                <a:latin typeface="+mj-lt"/>
              </a:rPr>
              <a:t>probabilità</a:t>
            </a:r>
            <a:r>
              <a:rPr lang="it-IT" dirty="0" smtClean="0">
                <a:latin typeface="+mj-lt"/>
              </a:rPr>
              <a:t> che si verifichi un determinato evento dannoso</a:t>
            </a:r>
          </a:p>
          <a:p>
            <a:pPr marL="274320" indent="-274320" algn="ctr" eaLnBrk="1" fontAlgn="auto" hangingPunct="1">
              <a:lnSpc>
                <a:spcPct val="120000"/>
              </a:lnSpc>
              <a:spcAft>
                <a:spcPts val="0"/>
              </a:spcAft>
              <a:buClr>
                <a:schemeClr val="accent3"/>
              </a:buClr>
              <a:buFont typeface="Wingdings" pitchFamily="2" charset="2"/>
              <a:buNone/>
              <a:defRPr/>
            </a:pPr>
            <a:r>
              <a:rPr lang="it-IT" sz="3600" dirty="0" smtClean="0">
                <a:latin typeface="+mj-lt"/>
              </a:rPr>
              <a:t>R = f (</a:t>
            </a:r>
            <a:r>
              <a:rPr lang="it-IT" sz="3600" dirty="0" smtClean="0">
                <a:solidFill>
                  <a:srgbClr val="FF3300"/>
                </a:solidFill>
                <a:latin typeface="+mj-lt"/>
              </a:rPr>
              <a:t>P</a:t>
            </a:r>
            <a:r>
              <a:rPr lang="it-IT" sz="3600" dirty="0" smtClean="0">
                <a:latin typeface="+mj-lt"/>
              </a:rPr>
              <a:t>, M)</a:t>
            </a:r>
          </a:p>
          <a:p>
            <a:pPr marL="274320" indent="-274320" algn="ctr" eaLnBrk="1" fontAlgn="auto" hangingPunct="1">
              <a:lnSpc>
                <a:spcPct val="120000"/>
              </a:lnSpc>
              <a:spcAft>
                <a:spcPts val="0"/>
              </a:spcAft>
              <a:buClr>
                <a:schemeClr val="accent3"/>
              </a:buClr>
              <a:buFont typeface="Wingdings" pitchFamily="2" charset="2"/>
              <a:buNone/>
              <a:defRPr/>
            </a:pPr>
            <a:endParaRPr lang="it-IT" dirty="0" smtClean="0">
              <a:latin typeface="+mj-lt"/>
            </a:endParaRPr>
          </a:p>
          <a:p>
            <a:pPr marL="0" indent="0" eaLnBrk="1" fontAlgn="auto" hangingPunct="1">
              <a:lnSpc>
                <a:spcPct val="120000"/>
              </a:lnSpc>
              <a:spcAft>
                <a:spcPts val="0"/>
              </a:spcAft>
              <a:buClr>
                <a:schemeClr val="accent3"/>
              </a:buClr>
              <a:buFont typeface="Wingdings" pitchFamily="2" charset="2"/>
              <a:buNone/>
              <a:defRPr/>
            </a:pPr>
            <a:r>
              <a:rPr lang="it-IT" sz="2000" dirty="0" smtClean="0">
                <a:latin typeface="+mj-lt"/>
              </a:rPr>
              <a:t>Il divieto di fumare è un intervento di prevenzione per il rischio incendi.</a:t>
            </a:r>
          </a:p>
          <a:p>
            <a:pPr marL="0" indent="0" eaLnBrk="1" fontAlgn="auto" hangingPunct="1">
              <a:lnSpc>
                <a:spcPct val="120000"/>
              </a:lnSpc>
              <a:spcAft>
                <a:spcPts val="0"/>
              </a:spcAft>
              <a:buClr>
                <a:schemeClr val="accent3"/>
              </a:buClr>
              <a:buFont typeface="Wingdings" pitchFamily="2" charset="2"/>
              <a:buNone/>
              <a:defRPr/>
            </a:pPr>
            <a:r>
              <a:rPr lang="it-IT" sz="2000" dirty="0" smtClean="0">
                <a:latin typeface="+mj-lt"/>
              </a:rPr>
              <a:t>La scelta di un disco silenziato per una smerigliatrice è un intervento di prevenzione per il rischio rumore</a:t>
            </a:r>
          </a:p>
        </p:txBody>
      </p:sp>
      <p:sp>
        <p:nvSpPr>
          <p:cNvPr id="5" name="Segnaposto piè di pagina 4"/>
          <p:cNvSpPr>
            <a:spLocks noGrp="1"/>
          </p:cNvSpPr>
          <p:nvPr>
            <p:ph type="ftr" sz="quarter" idx="10"/>
          </p:nvPr>
        </p:nvSpPr>
        <p:spPr>
          <a:xfrm>
            <a:off x="457200" y="6525344"/>
            <a:ext cx="5050904" cy="257377"/>
          </a:xfrm>
        </p:spPr>
        <p:txBody>
          <a:bodyPr/>
          <a:lstStyle/>
          <a:p>
            <a:pPr>
              <a:defRPr/>
            </a:pPr>
            <a:r>
              <a:rPr lang="it-IT" smtClean="0"/>
              <a:t>dott.ssa Alessandra A. Muliere Medico Chirurgo Specialista in Medicina del Lavoro</a:t>
            </a:r>
            <a:endParaRPr lang="it-IT"/>
          </a:p>
        </p:txBody>
      </p:sp>
      <p:sp>
        <p:nvSpPr>
          <p:cNvPr id="6" name="Segnaposto numero diapositiva 5"/>
          <p:cNvSpPr>
            <a:spLocks noGrp="1"/>
          </p:cNvSpPr>
          <p:nvPr>
            <p:ph type="sldNum" sz="quarter" idx="11"/>
          </p:nvPr>
        </p:nvSpPr>
        <p:spPr/>
        <p:txBody>
          <a:bodyPr/>
          <a:lstStyle/>
          <a:p>
            <a:pPr>
              <a:defRPr/>
            </a:pPr>
            <a:fld id="{BDBACE62-D84B-4703-BD8A-EAAE04EDA3DB}" type="slidenum">
              <a:rPr lang="it-IT"/>
              <a:pPr>
                <a:defRPr/>
              </a:pPr>
              <a:t>12</a:t>
            </a:fld>
            <a:endParaRPr lang="it-IT" dirty="0"/>
          </a:p>
        </p:txBody>
      </p:sp>
    </p:spTree>
  </p:cSld>
  <p:clrMapOvr>
    <a:masterClrMapping/>
  </p:clrMapOvr>
  <p:transition advClick="0" advTm="3000">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468313" y="260350"/>
            <a:ext cx="8424862" cy="882650"/>
          </a:xfrm>
        </p:spPr>
        <p:txBody>
          <a:bodyPr/>
          <a:lstStyle/>
          <a:p>
            <a:pPr eaLnBrk="1" hangingPunct="1"/>
            <a:r>
              <a:rPr lang="it-IT" smtClean="0"/>
              <a:t>Protezione</a:t>
            </a:r>
          </a:p>
        </p:txBody>
      </p:sp>
      <p:sp>
        <p:nvSpPr>
          <p:cNvPr id="50181" name="Rectangle 3"/>
          <p:cNvSpPr>
            <a:spLocks noGrp="1" noRot="1" noChangeArrowheads="1"/>
          </p:cNvSpPr>
          <p:nvPr>
            <p:ph type="body" sz="half" idx="1"/>
          </p:nvPr>
        </p:nvSpPr>
        <p:spPr>
          <a:xfrm>
            <a:off x="250825" y="981075"/>
            <a:ext cx="8137525" cy="5327650"/>
          </a:xfrm>
        </p:spPr>
        <p:txBody>
          <a:bodyPr>
            <a:normAutofit lnSpcReduction="10000"/>
          </a:bodyPr>
          <a:lstStyle/>
          <a:p>
            <a:pPr marL="0" indent="0" algn="ctr" eaLnBrk="1" fontAlgn="auto" hangingPunct="1">
              <a:lnSpc>
                <a:spcPct val="120000"/>
              </a:lnSpc>
              <a:spcAft>
                <a:spcPts val="0"/>
              </a:spcAft>
              <a:buClr>
                <a:schemeClr val="accent3"/>
              </a:buClr>
              <a:buFont typeface="Wingdings" pitchFamily="2" charset="2"/>
              <a:buNone/>
              <a:defRPr/>
            </a:pPr>
            <a:endParaRPr lang="it-IT" sz="2400" dirty="0" smtClean="0">
              <a:latin typeface="+mj-lt"/>
            </a:endParaRPr>
          </a:p>
          <a:p>
            <a:pPr marL="0" indent="0" algn="ctr" eaLnBrk="1" fontAlgn="auto" hangingPunct="1">
              <a:lnSpc>
                <a:spcPct val="120000"/>
              </a:lnSpc>
              <a:spcAft>
                <a:spcPts val="0"/>
              </a:spcAft>
              <a:buClr>
                <a:schemeClr val="accent3"/>
              </a:buClr>
              <a:buFont typeface="Wingdings" pitchFamily="2" charset="2"/>
              <a:buNone/>
              <a:defRPr/>
            </a:pPr>
            <a:r>
              <a:rPr lang="it-IT" sz="2400" dirty="0" smtClean="0">
                <a:latin typeface="+mj-lt"/>
              </a:rPr>
              <a:t>La protezione consiste nelle operazioni messe in atto per ridurre la </a:t>
            </a:r>
            <a:r>
              <a:rPr lang="it-IT" sz="2400" u="sng" dirty="0" smtClean="0">
                <a:latin typeface="+mj-lt"/>
              </a:rPr>
              <a:t>gravità</a:t>
            </a:r>
            <a:r>
              <a:rPr lang="it-IT" sz="2400" dirty="0" smtClean="0">
                <a:latin typeface="+mj-lt"/>
              </a:rPr>
              <a:t> associata a un determinato evento dannoso</a:t>
            </a:r>
          </a:p>
          <a:p>
            <a:pPr marL="274320" indent="-274320" algn="ctr" eaLnBrk="1" fontAlgn="auto" hangingPunct="1">
              <a:lnSpc>
                <a:spcPct val="120000"/>
              </a:lnSpc>
              <a:spcAft>
                <a:spcPts val="0"/>
              </a:spcAft>
              <a:buClr>
                <a:schemeClr val="accent3"/>
              </a:buClr>
              <a:buFont typeface="Wingdings" pitchFamily="2" charset="2"/>
              <a:buNone/>
              <a:defRPr/>
            </a:pPr>
            <a:r>
              <a:rPr lang="it-IT" sz="3200" dirty="0" smtClean="0">
                <a:latin typeface="+mj-lt"/>
              </a:rPr>
              <a:t>R = f (P, </a:t>
            </a:r>
            <a:r>
              <a:rPr lang="it-IT" sz="3200" dirty="0" smtClean="0">
                <a:solidFill>
                  <a:srgbClr val="FF3300"/>
                </a:solidFill>
                <a:latin typeface="+mj-lt"/>
              </a:rPr>
              <a:t>M</a:t>
            </a:r>
            <a:r>
              <a:rPr lang="it-IT" sz="3200" dirty="0" smtClean="0">
                <a:latin typeface="+mj-lt"/>
              </a:rPr>
              <a:t>)</a:t>
            </a:r>
          </a:p>
          <a:p>
            <a:pPr marL="274320" indent="-274320" algn="ctr" eaLnBrk="1" fontAlgn="auto" hangingPunct="1">
              <a:lnSpc>
                <a:spcPct val="120000"/>
              </a:lnSpc>
              <a:spcAft>
                <a:spcPts val="0"/>
              </a:spcAft>
              <a:buClr>
                <a:schemeClr val="accent3"/>
              </a:buClr>
              <a:buFont typeface="Wingdings" pitchFamily="2" charset="2"/>
              <a:buNone/>
              <a:defRPr/>
            </a:pPr>
            <a:endParaRPr lang="it-IT" sz="2400" dirty="0" smtClean="0">
              <a:latin typeface="+mj-lt"/>
            </a:endParaRPr>
          </a:p>
          <a:p>
            <a:pPr marL="274320" indent="-274320" eaLnBrk="1" fontAlgn="auto" hangingPunct="1">
              <a:lnSpc>
                <a:spcPct val="120000"/>
              </a:lnSpc>
              <a:spcAft>
                <a:spcPts val="0"/>
              </a:spcAft>
              <a:buClr>
                <a:schemeClr val="accent3"/>
              </a:buClr>
              <a:buFont typeface="Wingdings" pitchFamily="2" charset="2"/>
              <a:buNone/>
              <a:defRPr/>
            </a:pPr>
            <a:r>
              <a:rPr lang="it-IT" sz="1800" dirty="0" smtClean="0">
                <a:latin typeface="+mj-lt"/>
              </a:rPr>
              <a:t>Una maschera è un intervento di protezione per il rischio chimico.</a:t>
            </a:r>
          </a:p>
          <a:p>
            <a:pPr marL="274320" indent="-274320" eaLnBrk="1" fontAlgn="auto" hangingPunct="1">
              <a:lnSpc>
                <a:spcPct val="120000"/>
              </a:lnSpc>
              <a:spcAft>
                <a:spcPts val="0"/>
              </a:spcAft>
              <a:buClr>
                <a:schemeClr val="accent3"/>
              </a:buClr>
              <a:buFont typeface="Wingdings" pitchFamily="2" charset="2"/>
              <a:buNone/>
              <a:defRPr/>
            </a:pPr>
            <a:r>
              <a:rPr lang="it-IT" sz="1800" dirty="0" smtClean="0">
                <a:latin typeface="+mj-lt"/>
              </a:rPr>
              <a:t>Una cuffia è un intervento di protezione per il rischio rumore</a:t>
            </a:r>
          </a:p>
          <a:p>
            <a:pPr marL="274320" indent="-274320" eaLnBrk="1" fontAlgn="auto" hangingPunct="1">
              <a:lnSpc>
                <a:spcPct val="120000"/>
              </a:lnSpc>
              <a:spcAft>
                <a:spcPts val="0"/>
              </a:spcAft>
              <a:buClr>
                <a:schemeClr val="accent3"/>
              </a:buClr>
              <a:buFont typeface="Wingdings" pitchFamily="2" charset="2"/>
              <a:buNone/>
              <a:defRPr/>
            </a:pPr>
            <a:r>
              <a:rPr lang="it-IT" sz="1800" dirty="0" smtClean="0">
                <a:latin typeface="+mj-lt"/>
              </a:rPr>
              <a:t>…</a:t>
            </a:r>
          </a:p>
          <a:p>
            <a:pPr marL="274320" indent="-274320" eaLnBrk="1" fontAlgn="auto" hangingPunct="1">
              <a:lnSpc>
                <a:spcPct val="120000"/>
              </a:lnSpc>
              <a:spcAft>
                <a:spcPts val="0"/>
              </a:spcAft>
              <a:buClr>
                <a:schemeClr val="accent3"/>
              </a:buClr>
              <a:buFont typeface="Wingdings" pitchFamily="2" charset="2"/>
              <a:buNone/>
              <a:defRPr/>
            </a:pPr>
            <a:endParaRPr lang="it-IT" sz="1800" dirty="0" smtClean="0">
              <a:latin typeface="+mj-lt"/>
            </a:endParaRPr>
          </a:p>
          <a:p>
            <a:pPr marL="0" indent="0" eaLnBrk="1" fontAlgn="auto" hangingPunct="1">
              <a:lnSpc>
                <a:spcPct val="120000"/>
              </a:lnSpc>
              <a:spcAft>
                <a:spcPts val="0"/>
              </a:spcAft>
              <a:buClr>
                <a:schemeClr val="accent3"/>
              </a:buClr>
              <a:buFont typeface="Wingdings" pitchFamily="2" charset="2"/>
              <a:buNone/>
              <a:defRPr/>
            </a:pPr>
            <a:r>
              <a:rPr lang="it-IT" sz="2400" dirty="0" smtClean="0">
                <a:latin typeface="+mj-lt"/>
              </a:rPr>
              <a:t>Nella normativa la prevenzione ha priorità rispetto alla protezione</a:t>
            </a:r>
          </a:p>
        </p:txBody>
      </p:sp>
      <p:sp>
        <p:nvSpPr>
          <p:cNvPr id="5" name="Segnaposto piè di pagina 4"/>
          <p:cNvSpPr>
            <a:spLocks noGrp="1"/>
          </p:cNvSpPr>
          <p:nvPr>
            <p:ph type="ftr" sz="quarter" idx="10"/>
          </p:nvPr>
        </p:nvSpPr>
        <p:spPr>
          <a:xfrm>
            <a:off x="457200" y="6525344"/>
            <a:ext cx="5050904" cy="257377"/>
          </a:xfrm>
        </p:spPr>
        <p:txBody>
          <a:bodyPr/>
          <a:lstStyle/>
          <a:p>
            <a:pPr>
              <a:defRPr/>
            </a:pPr>
            <a:r>
              <a:rPr lang="it-IT" dirty="0" smtClean="0"/>
              <a:t>dott.ssa Alessandra A. </a:t>
            </a:r>
            <a:r>
              <a:rPr lang="it-IT" dirty="0" err="1" smtClean="0"/>
              <a:t>Muliere</a:t>
            </a:r>
            <a:r>
              <a:rPr lang="it-IT" dirty="0" smtClean="0"/>
              <a:t> Medico Chirurgo Specialista in Medicina del Lavoro</a:t>
            </a:r>
            <a:endParaRPr lang="it-IT" dirty="0"/>
          </a:p>
        </p:txBody>
      </p:sp>
      <p:sp>
        <p:nvSpPr>
          <p:cNvPr id="6" name="Segnaposto numero diapositiva 5"/>
          <p:cNvSpPr>
            <a:spLocks noGrp="1"/>
          </p:cNvSpPr>
          <p:nvPr>
            <p:ph type="sldNum" sz="quarter" idx="11"/>
          </p:nvPr>
        </p:nvSpPr>
        <p:spPr/>
        <p:txBody>
          <a:bodyPr/>
          <a:lstStyle/>
          <a:p>
            <a:pPr>
              <a:defRPr/>
            </a:pPr>
            <a:fld id="{2406F93D-2DE6-46F0-87D2-2F3A1D459F7F}" type="slidenum">
              <a:rPr lang="it-IT"/>
              <a:pPr>
                <a:defRPr/>
              </a:pPr>
              <a:t>13</a:t>
            </a:fld>
            <a:endParaRPr lang="it-IT" dirty="0"/>
          </a:p>
        </p:txBody>
      </p:sp>
    </p:spTree>
  </p:cSld>
  <p:clrMapOvr>
    <a:masterClrMapping/>
  </p:clrMapOvr>
  <p:transition advClick="0" advTm="3000">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468313" y="1571625"/>
            <a:ext cx="8424862" cy="2357438"/>
          </a:xfrm>
        </p:spPr>
        <p:txBody>
          <a:bodyPr/>
          <a:lstStyle/>
          <a:p>
            <a:pPr algn="ctr" eaLnBrk="1" hangingPunct="1"/>
            <a:r>
              <a:rPr lang="it-IT" b="1" i="1" smtClean="0"/>
              <a:t>PREVENZIONE</a:t>
            </a:r>
          </a:p>
        </p:txBody>
      </p:sp>
      <p:sp>
        <p:nvSpPr>
          <p:cNvPr id="4" name="Segnaposto piè di pagina 3"/>
          <p:cNvSpPr>
            <a:spLocks noGrp="1"/>
          </p:cNvSpPr>
          <p:nvPr>
            <p:ph type="ftr" sz="quarter" idx="10"/>
          </p:nvPr>
        </p:nvSpPr>
        <p:spPr>
          <a:xfrm>
            <a:off x="457200" y="6453336"/>
            <a:ext cx="5050904" cy="329385"/>
          </a:xfrm>
        </p:spPr>
        <p:txBody>
          <a:bodyPr/>
          <a:lstStyle/>
          <a:p>
            <a:pPr>
              <a:defRPr/>
            </a:pPr>
            <a:r>
              <a:rPr lang="it-IT" dirty="0" smtClean="0"/>
              <a:t>dott.ssa Alessandra A. </a:t>
            </a:r>
            <a:r>
              <a:rPr lang="it-IT" dirty="0" err="1" smtClean="0"/>
              <a:t>Muliere</a:t>
            </a:r>
            <a:r>
              <a:rPr lang="it-IT" dirty="0" smtClean="0"/>
              <a:t> Medico Chirurgo Specialista in Medicina del Lavoro</a:t>
            </a:r>
            <a:endParaRPr lang="it-IT" dirty="0"/>
          </a:p>
        </p:txBody>
      </p:sp>
      <p:sp>
        <p:nvSpPr>
          <p:cNvPr id="6" name="Segnaposto numero diapositiva 5"/>
          <p:cNvSpPr>
            <a:spLocks noGrp="1"/>
          </p:cNvSpPr>
          <p:nvPr>
            <p:ph type="sldNum" sz="quarter" idx="11"/>
          </p:nvPr>
        </p:nvSpPr>
        <p:spPr/>
        <p:txBody>
          <a:bodyPr/>
          <a:lstStyle/>
          <a:p>
            <a:pPr>
              <a:defRPr/>
            </a:pPr>
            <a:fld id="{16C435E0-5CCB-4E07-AA12-AE7A0CEF6477}" type="slidenum">
              <a:rPr lang="it-IT" smtClean="0"/>
              <a:pPr>
                <a:defRPr/>
              </a:pPr>
              <a:t>14</a:t>
            </a:fld>
            <a:endParaRPr lang="it-IT" dirty="0"/>
          </a:p>
        </p:txBody>
      </p:sp>
    </p:spTree>
  </p:cSld>
  <p:clrMapOvr>
    <a:masterClrMapping/>
  </p:clrMapOvr>
  <p:transition advClick="0" advTm="3000">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ttangolo 4"/>
          <p:cNvSpPr>
            <a:spLocks noChangeArrowheads="1"/>
          </p:cNvSpPr>
          <p:nvPr/>
        </p:nvSpPr>
        <p:spPr bwMode="auto">
          <a:xfrm>
            <a:off x="0" y="571500"/>
            <a:ext cx="8072438" cy="769938"/>
          </a:xfrm>
          <a:prstGeom prst="rect">
            <a:avLst/>
          </a:prstGeom>
          <a:noFill/>
          <a:ln w="9525">
            <a:noFill/>
            <a:miter lim="800000"/>
            <a:headEnd/>
            <a:tailEnd/>
          </a:ln>
        </p:spPr>
        <p:txBody>
          <a:bodyPr>
            <a:spAutoFit/>
          </a:bodyPr>
          <a:lstStyle/>
          <a:p>
            <a:pPr algn="ctr"/>
            <a:endParaRPr lang="it-IT" sz="2400" b="1">
              <a:solidFill>
                <a:srgbClr val="FFFF00"/>
              </a:solidFill>
              <a:latin typeface="Corbel" pitchFamily="34" charset="0"/>
            </a:endParaRPr>
          </a:p>
          <a:p>
            <a:pPr algn="ctr"/>
            <a:endParaRPr lang="it-IT" sz="2000">
              <a:latin typeface="Book Antiqua" pitchFamily="18" charset="0"/>
            </a:endParaRPr>
          </a:p>
        </p:txBody>
      </p:sp>
      <p:sp>
        <p:nvSpPr>
          <p:cNvPr id="8195" name="Rectangle 1"/>
          <p:cNvSpPr>
            <a:spLocks noChangeArrowheads="1"/>
          </p:cNvSpPr>
          <p:nvPr/>
        </p:nvSpPr>
        <p:spPr bwMode="auto">
          <a:xfrm>
            <a:off x="571500" y="720725"/>
            <a:ext cx="8215313" cy="4754563"/>
          </a:xfrm>
          <a:prstGeom prst="rect">
            <a:avLst/>
          </a:prstGeom>
          <a:noFill/>
          <a:ln w="9525">
            <a:noFill/>
            <a:miter lim="800000"/>
            <a:headEnd/>
            <a:tailEnd/>
          </a:ln>
        </p:spPr>
        <p:txBody>
          <a:bodyPr bIns="0" anchor="ctr">
            <a:spAutoFit/>
          </a:bodyPr>
          <a:lstStyle/>
          <a:p>
            <a:pPr algn="ctr">
              <a:defRPr/>
            </a:pPr>
            <a:r>
              <a:rPr lang="it-IT" sz="2400" b="1" dirty="0">
                <a:latin typeface="+mj-lt"/>
                <a:ea typeface="Calibri" pitchFamily="34" charset="0"/>
                <a:cs typeface="Times New Roman" pitchFamily="18" charset="0"/>
              </a:rPr>
              <a:t>Il D.L. 81 del 9 aprile 2008</a:t>
            </a:r>
          </a:p>
          <a:p>
            <a:pPr algn="ctr">
              <a:defRPr/>
            </a:pPr>
            <a:endParaRPr lang="it-IT" sz="2400" dirty="0">
              <a:latin typeface="+mj-lt"/>
              <a:ea typeface="Calibri" pitchFamily="34" charset="0"/>
              <a:cs typeface="Times New Roman" pitchFamily="18" charset="0"/>
            </a:endParaRPr>
          </a:p>
          <a:p>
            <a:pPr algn="ctr" eaLnBrk="0" hangingPunct="0">
              <a:defRPr/>
            </a:pPr>
            <a:r>
              <a:rPr lang="it-IT" sz="2400" b="1" u="none" dirty="0">
                <a:latin typeface="+mj-lt"/>
                <a:ea typeface="Calibri" pitchFamily="34" charset="0"/>
                <a:cs typeface="Times New Roman" pitchFamily="18" charset="0"/>
              </a:rPr>
              <a:t>Coordina</a:t>
            </a:r>
          </a:p>
          <a:p>
            <a:pPr eaLnBrk="0" hangingPunct="0">
              <a:defRPr/>
            </a:pPr>
            <a:endParaRPr lang="it-IT" sz="1400" b="1" u="none" dirty="0">
              <a:latin typeface="+mj-lt"/>
              <a:ea typeface="Calibri" pitchFamily="34" charset="0"/>
              <a:cs typeface="Times New Roman" pitchFamily="18" charset="0"/>
            </a:endParaRPr>
          </a:p>
          <a:p>
            <a:pPr algn="ctr" eaLnBrk="0" hangingPunct="0">
              <a:defRPr/>
            </a:pPr>
            <a:r>
              <a:rPr lang="it-IT" sz="2400" b="1" u="none" dirty="0">
                <a:latin typeface="+mj-lt"/>
                <a:ea typeface="Calibri" pitchFamily="34" charset="0"/>
                <a:cs typeface="Times New Roman" pitchFamily="18" charset="0"/>
              </a:rPr>
              <a:t>Riordina</a:t>
            </a:r>
          </a:p>
          <a:p>
            <a:pPr algn="ctr" eaLnBrk="0" hangingPunct="0">
              <a:defRPr/>
            </a:pPr>
            <a:endParaRPr lang="it-IT" sz="2400" u="none" dirty="0">
              <a:latin typeface="+mj-lt"/>
              <a:ea typeface="Calibri" pitchFamily="34" charset="0"/>
              <a:cs typeface="Times New Roman" pitchFamily="18" charset="0"/>
            </a:endParaRPr>
          </a:p>
          <a:p>
            <a:pPr eaLnBrk="0" hangingPunct="0">
              <a:defRPr/>
            </a:pPr>
            <a:r>
              <a:rPr lang="it-IT" sz="2400" u="none" dirty="0">
                <a:latin typeface="+mj-lt"/>
                <a:ea typeface="Calibri" pitchFamily="34" charset="0"/>
                <a:cs typeface="Times New Roman" pitchFamily="18" charset="0"/>
              </a:rPr>
              <a:t>Le principali norme previgenti in materia di salute e sicurezza sul lavoro</a:t>
            </a:r>
          </a:p>
          <a:p>
            <a:pPr eaLnBrk="0" hangingPunct="0">
              <a:defRPr/>
            </a:pPr>
            <a:endParaRPr lang="it-IT" sz="2400" u="none" dirty="0">
              <a:latin typeface="+mj-lt"/>
              <a:ea typeface="Calibri" pitchFamily="34" charset="0"/>
              <a:cs typeface="Times New Roman" pitchFamily="18" charset="0"/>
            </a:endParaRPr>
          </a:p>
          <a:p>
            <a:pPr algn="ctr" eaLnBrk="0" hangingPunct="0">
              <a:defRPr/>
            </a:pPr>
            <a:r>
              <a:rPr lang="it-IT" sz="2400" b="1" u="none" dirty="0">
                <a:latin typeface="+mj-lt"/>
                <a:ea typeface="Calibri" pitchFamily="34" charset="0"/>
                <a:cs typeface="Times New Roman" pitchFamily="18" charset="0"/>
              </a:rPr>
              <a:t>Sostituendole</a:t>
            </a:r>
          </a:p>
          <a:p>
            <a:pPr eaLnBrk="0" hangingPunct="0">
              <a:defRPr/>
            </a:pPr>
            <a:r>
              <a:rPr lang="it-IT" sz="2400" u="none" dirty="0">
                <a:latin typeface="+mj-lt"/>
                <a:ea typeface="Calibri" pitchFamily="34" charset="0"/>
                <a:cs typeface="Times New Roman" pitchFamily="18" charset="0"/>
              </a:rPr>
              <a:t>Con un nuovo”codice” aggiornato poi con D.L.106 del 8 agosto 2009</a:t>
            </a:r>
          </a:p>
          <a:p>
            <a:pPr eaLnBrk="0" hangingPunct="0">
              <a:defRPr/>
            </a:pPr>
            <a:endParaRPr lang="it-IT" dirty="0"/>
          </a:p>
        </p:txBody>
      </p:sp>
    </p:spTree>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642938" y="1857375"/>
            <a:ext cx="8072437" cy="3662363"/>
          </a:xfrm>
          <a:prstGeom prst="rect">
            <a:avLst/>
          </a:prstGeom>
          <a:noFill/>
          <a:ln w="9525">
            <a:noFill/>
            <a:miter lim="800000"/>
            <a:headEnd/>
            <a:tailEnd/>
          </a:ln>
        </p:spPr>
        <p:txBody>
          <a:bodyPr anchor="ctr">
            <a:spAutoFit/>
          </a:bodyPr>
          <a:lstStyle/>
          <a:p>
            <a:pPr algn="ctr"/>
            <a:endParaRPr lang="it-IT" sz="2000">
              <a:latin typeface="Calibri" pitchFamily="34" charset="0"/>
              <a:ea typeface="Calibri" pitchFamily="34" charset="0"/>
              <a:cs typeface="Times New Roman" pitchFamily="18" charset="0"/>
            </a:endParaRPr>
          </a:p>
          <a:p>
            <a:r>
              <a:rPr lang="it-IT" sz="2400" b="1" u="none">
                <a:latin typeface="Trebuchet MS" pitchFamily="34" charset="0"/>
                <a:ea typeface="Calibri" pitchFamily="34" charset="0"/>
                <a:cs typeface="Times New Roman" pitchFamily="18" charset="0"/>
              </a:rPr>
              <a:t>Il DL.81 esplicita il principio della programmazione della prevenzione</a:t>
            </a:r>
          </a:p>
          <a:p>
            <a:r>
              <a:rPr lang="it-IT" sz="2400" b="1" u="none">
                <a:latin typeface="Trebuchet MS" pitchFamily="34" charset="0"/>
                <a:ea typeface="Calibri" pitchFamily="34" charset="0"/>
                <a:cs typeface="Times New Roman" pitchFamily="18" charset="0"/>
              </a:rPr>
              <a:t> </a:t>
            </a:r>
          </a:p>
          <a:p>
            <a:r>
              <a:rPr lang="it-IT" sz="2400" b="1" u="none">
                <a:latin typeface="Trebuchet MS" pitchFamily="34" charset="0"/>
                <a:ea typeface="Calibri" pitchFamily="34" charset="0"/>
                <a:cs typeface="Times New Roman" pitchFamily="18" charset="0"/>
              </a:rPr>
              <a:t>“complesso delle disposizioni o misure necessarie anche secondo la particolarità del lavoro,l’esperienza e la tecnica per evitare o diminuire i rischi professionali  (art 2c.1 lett. n)”</a:t>
            </a:r>
          </a:p>
          <a:p>
            <a:endParaRPr lang="it-IT" sz="2400" b="1">
              <a:latin typeface="Trebuchet MS" pitchFamily="34" charset="0"/>
              <a:ea typeface="Calibri" pitchFamily="34" charset="0"/>
              <a:cs typeface="Times New Roman" pitchFamily="18" charset="0"/>
            </a:endParaRPr>
          </a:p>
          <a:p>
            <a:pPr algn="ctr" eaLnBrk="0" hangingPunct="0">
              <a:buFontTx/>
              <a:buChar char="•"/>
            </a:pPr>
            <a:endParaRPr lang="it-IT" sz="2000">
              <a:ea typeface="Calibri" pitchFamily="34" charset="0"/>
              <a:cs typeface="Times New Roman" pitchFamily="18" charset="0"/>
            </a:endParaRPr>
          </a:p>
        </p:txBody>
      </p:sp>
      <p:sp>
        <p:nvSpPr>
          <p:cNvPr id="4" name="Segnaposto piè di pagina 3"/>
          <p:cNvSpPr>
            <a:spLocks noGrp="1"/>
          </p:cNvSpPr>
          <p:nvPr>
            <p:ph type="ftr" sz="quarter" idx="11"/>
          </p:nvPr>
        </p:nvSpPr>
        <p:spPr>
          <a:xfrm>
            <a:off x="457200" y="6597352"/>
            <a:ext cx="4834880" cy="184448"/>
          </a:xfrm>
        </p:spPr>
        <p:txBody>
          <a:bodyPr/>
          <a:lstStyle/>
          <a:p>
            <a:pPr>
              <a:defRPr/>
            </a:pPr>
            <a:r>
              <a:rPr lang="it-IT" smtClean="0"/>
              <a:t>dott.ssa Alessandra A. Muliere Medico Chirurgo Specialista in Medicina del Lavoro</a:t>
            </a:r>
            <a:endParaRPr lang="it-IT"/>
          </a:p>
        </p:txBody>
      </p:sp>
      <p:sp>
        <p:nvSpPr>
          <p:cNvPr id="3" name="Segnaposto numero diapositiva 2"/>
          <p:cNvSpPr>
            <a:spLocks noGrp="1"/>
          </p:cNvSpPr>
          <p:nvPr>
            <p:ph type="sldNum" sz="quarter" idx="12"/>
          </p:nvPr>
        </p:nvSpPr>
        <p:spPr/>
        <p:txBody>
          <a:bodyPr/>
          <a:lstStyle/>
          <a:p>
            <a:pPr>
              <a:defRPr/>
            </a:pPr>
            <a:fld id="{3F469B6C-FA38-4E58-A203-3080408E0B42}" type="slidenum">
              <a:rPr lang="it-IT"/>
              <a:pPr>
                <a:defRPr/>
              </a:pPr>
              <a:t>16</a:t>
            </a:fld>
            <a:endParaRPr lang="it-IT" dirty="0"/>
          </a:p>
        </p:txBody>
      </p:sp>
    </p:spTree>
  </p:cSld>
  <p:clrMapOvr>
    <a:masterClrMapping/>
  </p:clrMapOvr>
  <p:transition>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ttangolo 3"/>
          <p:cNvSpPr>
            <a:spLocks noChangeArrowheads="1"/>
          </p:cNvSpPr>
          <p:nvPr/>
        </p:nvSpPr>
        <p:spPr bwMode="auto">
          <a:xfrm>
            <a:off x="500063" y="642938"/>
            <a:ext cx="8286750" cy="4154487"/>
          </a:xfrm>
          <a:prstGeom prst="rect">
            <a:avLst/>
          </a:prstGeom>
          <a:noFill/>
          <a:ln w="9525">
            <a:noFill/>
            <a:miter lim="800000"/>
            <a:headEnd/>
            <a:tailEnd/>
          </a:ln>
        </p:spPr>
        <p:txBody>
          <a:bodyPr>
            <a:spAutoFit/>
          </a:bodyPr>
          <a:lstStyle/>
          <a:p>
            <a:pPr algn="just"/>
            <a:r>
              <a:rPr lang="it-IT" sz="2400" b="1" u="none">
                <a:latin typeface="Trebuchet MS" pitchFamily="34" charset="0"/>
              </a:rPr>
              <a:t>Integrazione  nell’attività di prevenzione dei fattori legati:</a:t>
            </a:r>
          </a:p>
          <a:p>
            <a:pPr algn="just"/>
            <a:r>
              <a:rPr lang="it-IT" sz="2400" b="1" u="none">
                <a:latin typeface="Trebuchet MS" pitchFamily="34" charset="0"/>
              </a:rPr>
              <a:t> alla produzione</a:t>
            </a:r>
          </a:p>
          <a:p>
            <a:pPr algn="just"/>
            <a:r>
              <a:rPr lang="it-IT" sz="2400" b="1" u="none">
                <a:latin typeface="Trebuchet MS" pitchFamily="34" charset="0"/>
              </a:rPr>
              <a:t> all’organizzazione del lavoro</a:t>
            </a:r>
          </a:p>
          <a:p>
            <a:pPr algn="just"/>
            <a:endParaRPr lang="it-IT" sz="2400" b="1" u="none">
              <a:latin typeface="Trebuchet MS" pitchFamily="34" charset="0"/>
            </a:endParaRPr>
          </a:p>
          <a:p>
            <a:pPr algn="just"/>
            <a:r>
              <a:rPr lang="it-IT" sz="2400" b="1" u="none">
                <a:latin typeface="Trebuchet MS" pitchFamily="34" charset="0"/>
              </a:rPr>
              <a:t>e dei fattori peculiari per l’ambiente di lavoro</a:t>
            </a:r>
          </a:p>
          <a:p>
            <a:pPr algn="just"/>
            <a:endParaRPr lang="it-IT" sz="2400" b="1" u="none">
              <a:latin typeface="Trebuchet MS" pitchFamily="34" charset="0"/>
            </a:endParaRPr>
          </a:p>
          <a:p>
            <a:pPr algn="just"/>
            <a:r>
              <a:rPr lang="it-IT" sz="2400" b="1" u="none">
                <a:latin typeface="Trebuchet MS" pitchFamily="34" charset="0"/>
              </a:rPr>
              <a:t>Legame fra</a:t>
            </a:r>
          </a:p>
          <a:p>
            <a:pPr algn="just"/>
            <a:r>
              <a:rPr lang="it-IT" sz="2400" b="1" u="none">
                <a:latin typeface="Trebuchet MS" pitchFamily="34" charset="0"/>
              </a:rPr>
              <a:t>Prevenzione tecnica</a:t>
            </a:r>
          </a:p>
          <a:p>
            <a:pPr algn="just"/>
            <a:r>
              <a:rPr lang="it-IT" sz="2400" b="1" u="none">
                <a:latin typeface="Trebuchet MS" pitchFamily="34" charset="0"/>
              </a:rPr>
              <a:t>Prevenzione organizzativa</a:t>
            </a:r>
          </a:p>
          <a:p>
            <a:pPr algn="just"/>
            <a:r>
              <a:rPr lang="it-IT" sz="2400" b="1" u="none">
                <a:latin typeface="Trebuchet MS" pitchFamily="34" charset="0"/>
              </a:rPr>
              <a:t>Prevenzione sanitaria</a:t>
            </a:r>
          </a:p>
        </p:txBody>
      </p:sp>
      <p:sp>
        <p:nvSpPr>
          <p:cNvPr id="4" name="Segnaposto piè di pagina 3"/>
          <p:cNvSpPr>
            <a:spLocks noGrp="1"/>
          </p:cNvSpPr>
          <p:nvPr>
            <p:ph type="ftr" sz="quarter" idx="11"/>
          </p:nvPr>
        </p:nvSpPr>
        <p:spPr>
          <a:xfrm>
            <a:off x="457200" y="6453337"/>
            <a:ext cx="5698976" cy="328464"/>
          </a:xfrm>
        </p:spPr>
        <p:txBody>
          <a:bodyPr/>
          <a:lstStyle/>
          <a:p>
            <a:pPr>
              <a:defRPr/>
            </a:pPr>
            <a:r>
              <a:rPr lang="it-IT" dirty="0" smtClean="0"/>
              <a:t>dott.ssa Alessandra A. </a:t>
            </a:r>
            <a:r>
              <a:rPr lang="it-IT" dirty="0" err="1" smtClean="0"/>
              <a:t>Muliere</a:t>
            </a:r>
            <a:r>
              <a:rPr lang="it-IT" dirty="0" smtClean="0"/>
              <a:t> Medico Chirurgo Specialista in Medicina del Lavoro</a:t>
            </a:r>
            <a:endParaRPr lang="it-IT" dirty="0"/>
          </a:p>
        </p:txBody>
      </p:sp>
      <p:sp>
        <p:nvSpPr>
          <p:cNvPr id="3" name="Segnaposto numero diapositiva 2"/>
          <p:cNvSpPr>
            <a:spLocks noGrp="1"/>
          </p:cNvSpPr>
          <p:nvPr>
            <p:ph type="sldNum" sz="quarter" idx="12"/>
          </p:nvPr>
        </p:nvSpPr>
        <p:spPr/>
        <p:txBody>
          <a:bodyPr/>
          <a:lstStyle/>
          <a:p>
            <a:pPr>
              <a:defRPr/>
            </a:pPr>
            <a:fld id="{4C982BB3-58D6-41C7-880C-93E2628C06A1}" type="slidenum">
              <a:rPr lang="it-IT"/>
              <a:pPr>
                <a:defRPr/>
              </a:pPr>
              <a:t>17</a:t>
            </a:fld>
            <a:endParaRPr lang="it-IT" dirty="0"/>
          </a:p>
        </p:txBody>
      </p:sp>
    </p:spTree>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500063" y="177800"/>
            <a:ext cx="8143875" cy="5694363"/>
          </a:xfrm>
          <a:prstGeom prst="rect">
            <a:avLst/>
          </a:prstGeom>
          <a:noFill/>
          <a:ln w="9525">
            <a:noFill/>
            <a:miter lim="800000"/>
            <a:headEnd/>
            <a:tailEnd/>
          </a:ln>
        </p:spPr>
        <p:txBody>
          <a:bodyPr anchor="ctr">
            <a:spAutoFit/>
          </a:bodyPr>
          <a:lstStyle/>
          <a:p>
            <a:pPr algn="ctr">
              <a:defRPr/>
            </a:pPr>
            <a:r>
              <a:rPr lang="it-IT" sz="3200" b="1" u="none" dirty="0">
                <a:latin typeface="+mj-lt"/>
                <a:ea typeface="Times New Roman" pitchFamily="18" charset="0"/>
              </a:rPr>
              <a:t>Le fonti del diritto</a:t>
            </a:r>
          </a:p>
          <a:p>
            <a:pPr algn="ctr">
              <a:defRPr/>
            </a:pPr>
            <a:endParaRPr lang="it-IT" sz="3200" u="none" dirty="0">
              <a:latin typeface="+mj-lt"/>
              <a:ea typeface="Times New Roman" pitchFamily="18" charset="0"/>
            </a:endParaRPr>
          </a:p>
          <a:p>
            <a:pPr eaLnBrk="0" hangingPunct="0">
              <a:defRPr/>
            </a:pPr>
            <a:r>
              <a:rPr lang="it-IT" sz="3200" b="1" u="none" dirty="0">
                <a:latin typeface="+mj-lt"/>
                <a:ea typeface="Times New Roman" pitchFamily="18" charset="0"/>
              </a:rPr>
              <a:t>Fonti normative</a:t>
            </a:r>
            <a:r>
              <a:rPr lang="it-IT" sz="3200" u="none" dirty="0">
                <a:latin typeface="+mj-lt"/>
                <a:ea typeface="Times New Roman" pitchFamily="18" charset="0"/>
              </a:rPr>
              <a:t> </a:t>
            </a:r>
            <a:r>
              <a:rPr lang="it-IT" sz="2000" u="none" dirty="0">
                <a:latin typeface="+mj-lt"/>
                <a:ea typeface="Times New Roman" pitchFamily="18" charset="0"/>
              </a:rPr>
              <a:t>: Gli atti ed i fatti mediante cui vengono poste e prodotte le norme giuridiche</a:t>
            </a:r>
          </a:p>
          <a:p>
            <a:pPr eaLnBrk="0" hangingPunct="0">
              <a:defRPr/>
            </a:pPr>
            <a:endParaRPr lang="it-IT" sz="2000" u="none" dirty="0">
              <a:latin typeface="+mj-lt"/>
            </a:endParaRPr>
          </a:p>
          <a:p>
            <a:pPr eaLnBrk="0" hangingPunct="0">
              <a:defRPr/>
            </a:pPr>
            <a:r>
              <a:rPr lang="it-IT" sz="2400" b="1" i="1" u="none" dirty="0">
                <a:latin typeface="+mj-lt"/>
                <a:cs typeface="Calibri" pitchFamily="34" charset="0"/>
              </a:rPr>
              <a:t>Per la sicurezza vengono considerate come fonti:</a:t>
            </a:r>
          </a:p>
          <a:p>
            <a:pPr eaLnBrk="0" hangingPunct="0">
              <a:defRPr/>
            </a:pPr>
            <a:endParaRPr lang="it-IT" sz="2400" b="1" i="1" u="none" dirty="0">
              <a:latin typeface="+mj-lt"/>
              <a:cs typeface="Calibri" pitchFamily="34" charset="0"/>
            </a:endParaRPr>
          </a:p>
          <a:p>
            <a:pPr eaLnBrk="0" hangingPunct="0">
              <a:defRPr/>
            </a:pPr>
            <a:r>
              <a:rPr lang="it-IT" sz="3200" b="1" i="1" u="none" dirty="0" err="1">
                <a:latin typeface="+mj-lt"/>
                <a:cs typeface="Calibri" pitchFamily="34" charset="0"/>
              </a:rPr>
              <a:t>O.I.L</a:t>
            </a:r>
            <a:r>
              <a:rPr lang="it-IT" sz="3200" b="1" i="1" u="none" dirty="0">
                <a:latin typeface="+mj-lt"/>
                <a:cs typeface="Calibri" pitchFamily="34" charset="0"/>
              </a:rPr>
              <a:t> – </a:t>
            </a:r>
            <a:r>
              <a:rPr lang="it-IT" sz="3200" b="1" i="1" u="none" dirty="0" err="1">
                <a:latin typeface="+mj-lt"/>
                <a:cs typeface="Calibri" pitchFamily="34" charset="0"/>
              </a:rPr>
              <a:t>I.L.O</a:t>
            </a:r>
            <a:r>
              <a:rPr lang="it-IT" sz="3200" b="1" i="1" u="none" dirty="0">
                <a:latin typeface="+mj-lt"/>
                <a:cs typeface="Calibri" pitchFamily="34" charset="0"/>
              </a:rPr>
              <a:t>  </a:t>
            </a:r>
            <a:r>
              <a:rPr lang="it-IT" sz="2000" b="1" i="1" u="none" dirty="0">
                <a:latin typeface="+mj-lt"/>
                <a:cs typeface="Calibri" pitchFamily="34" charset="0"/>
              </a:rPr>
              <a:t>(Organizzazione Internazionale del Lavoro)</a:t>
            </a:r>
          </a:p>
          <a:p>
            <a:pPr eaLnBrk="0" hangingPunct="0">
              <a:defRPr/>
            </a:pPr>
            <a:r>
              <a:rPr lang="it-IT" sz="3200" b="1" i="1" u="none" dirty="0">
                <a:latin typeface="+mj-lt"/>
                <a:cs typeface="Calibri" pitchFamily="34" charset="0"/>
              </a:rPr>
              <a:t>Fonti di origine: Comunitaria  </a:t>
            </a:r>
            <a:r>
              <a:rPr lang="it-IT" sz="2000" b="1" i="1" u="none" dirty="0">
                <a:latin typeface="+mj-lt"/>
                <a:cs typeface="Calibri" pitchFamily="34" charset="0"/>
              </a:rPr>
              <a:t>(Regolamenti,Decisioni,Direttive)</a:t>
            </a:r>
          </a:p>
          <a:p>
            <a:pPr eaLnBrk="0" hangingPunct="0">
              <a:defRPr/>
            </a:pPr>
            <a:r>
              <a:rPr lang="it-IT" sz="3200" b="1" i="1" u="none" dirty="0">
                <a:latin typeface="+mj-lt"/>
                <a:cs typeface="Calibri" pitchFamily="34" charset="0"/>
              </a:rPr>
              <a:t>            Statale  </a:t>
            </a:r>
            <a:r>
              <a:rPr lang="it-IT" sz="2000" b="1" i="1" u="none" dirty="0">
                <a:latin typeface="+mj-lt"/>
                <a:cs typeface="Calibri" pitchFamily="34" charset="0"/>
              </a:rPr>
              <a:t>        (Leggi,Decreti ecc.)</a:t>
            </a:r>
          </a:p>
          <a:p>
            <a:pPr eaLnBrk="0" hangingPunct="0">
              <a:defRPr/>
            </a:pPr>
            <a:r>
              <a:rPr lang="it-IT" sz="3200" b="1" i="1" u="none" dirty="0">
                <a:latin typeface="+mj-lt"/>
                <a:cs typeface="Calibri" pitchFamily="34" charset="0"/>
              </a:rPr>
              <a:t>            Regionale e Provinciale</a:t>
            </a:r>
          </a:p>
          <a:p>
            <a:pPr eaLnBrk="0" hangingPunct="0">
              <a:defRPr/>
            </a:pPr>
            <a:r>
              <a:rPr lang="it-IT" sz="3200" b="1" i="1" u="none" dirty="0">
                <a:latin typeface="+mj-lt"/>
                <a:cs typeface="Calibri" pitchFamily="34" charset="0"/>
              </a:rPr>
              <a:t>            Negoziale    </a:t>
            </a:r>
            <a:r>
              <a:rPr lang="it-IT" sz="2000" b="1" i="1" u="none" dirty="0">
                <a:latin typeface="+mj-lt"/>
                <a:cs typeface="Calibri" pitchFamily="34" charset="0"/>
              </a:rPr>
              <a:t>  (Contratti collettivi nazionali</a:t>
            </a:r>
            <a:r>
              <a:rPr lang="it-IT" sz="2000" u="none" dirty="0">
                <a:latin typeface="+mj-lt"/>
                <a:cs typeface="Times New Roman" pitchFamily="18" charset="0"/>
              </a:rPr>
              <a:t>)</a:t>
            </a:r>
            <a:endParaRPr lang="it-IT" sz="2000" u="none" dirty="0">
              <a:latin typeface="+mj-lt"/>
            </a:endParaRPr>
          </a:p>
        </p:txBody>
      </p:sp>
      <p:sp>
        <p:nvSpPr>
          <p:cNvPr id="4" name="Segnaposto piè di pagina 3"/>
          <p:cNvSpPr>
            <a:spLocks noGrp="1"/>
          </p:cNvSpPr>
          <p:nvPr>
            <p:ph type="ftr" sz="quarter" idx="11"/>
          </p:nvPr>
        </p:nvSpPr>
        <p:spPr>
          <a:xfrm>
            <a:off x="457200" y="6525344"/>
            <a:ext cx="5338936" cy="256456"/>
          </a:xfrm>
        </p:spPr>
        <p:txBody>
          <a:bodyPr/>
          <a:lstStyle/>
          <a:p>
            <a:pPr>
              <a:defRPr/>
            </a:pPr>
            <a:r>
              <a:rPr lang="it-IT" smtClean="0"/>
              <a:t>dott.ssa Alessandra A. Muliere Medico Chirurgo Specialista in Medicina del Lavoro</a:t>
            </a:r>
            <a:endParaRPr lang="it-IT"/>
          </a:p>
        </p:txBody>
      </p:sp>
      <p:sp>
        <p:nvSpPr>
          <p:cNvPr id="3" name="Segnaposto numero diapositiva 2"/>
          <p:cNvSpPr>
            <a:spLocks noGrp="1"/>
          </p:cNvSpPr>
          <p:nvPr>
            <p:ph type="sldNum" sz="quarter" idx="12"/>
          </p:nvPr>
        </p:nvSpPr>
        <p:spPr/>
        <p:txBody>
          <a:bodyPr/>
          <a:lstStyle/>
          <a:p>
            <a:pPr>
              <a:defRPr/>
            </a:pPr>
            <a:fld id="{BBA2B746-9338-45C8-A46F-1C05B75918AE}" type="slidenum">
              <a:rPr lang="it-IT"/>
              <a:pPr>
                <a:defRPr/>
              </a:pPr>
              <a:t>18</a:t>
            </a:fld>
            <a:endParaRPr lang="it-IT" dirty="0"/>
          </a:p>
        </p:txBody>
      </p:sp>
    </p:spTree>
  </p:cSld>
  <p:clrMapOvr>
    <a:masterClrMapping/>
  </p:clrMapOvr>
  <p:transition>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00063" y="98425"/>
            <a:ext cx="8286750" cy="6248400"/>
          </a:xfrm>
          <a:prstGeom prst="rect">
            <a:avLst/>
          </a:prstGeom>
          <a:noFill/>
          <a:ln w="9525">
            <a:noFill/>
            <a:miter lim="800000"/>
            <a:headEnd/>
            <a:tailEnd/>
          </a:ln>
        </p:spPr>
        <p:txBody>
          <a:bodyPr anchor="ctr">
            <a:spAutoFit/>
          </a:bodyPr>
          <a:lstStyle/>
          <a:p>
            <a:pPr>
              <a:defRPr/>
            </a:pPr>
            <a:endParaRPr lang="it-IT" sz="1600" b="1" u="none" dirty="0">
              <a:latin typeface="+mj-lt"/>
              <a:ea typeface="Times New Roman" pitchFamily="18" charset="0"/>
            </a:endParaRPr>
          </a:p>
          <a:p>
            <a:pPr>
              <a:defRPr/>
            </a:pPr>
            <a:endParaRPr lang="it-IT" sz="1600" b="1" u="none" dirty="0">
              <a:latin typeface="+mj-lt"/>
              <a:ea typeface="Times New Roman" pitchFamily="18" charset="0"/>
            </a:endParaRPr>
          </a:p>
          <a:p>
            <a:pPr>
              <a:defRPr/>
            </a:pPr>
            <a:r>
              <a:rPr lang="it-IT" sz="1600" b="1" u="none" dirty="0">
                <a:latin typeface="+mj-lt"/>
                <a:ea typeface="Times New Roman" pitchFamily="18" charset="0"/>
              </a:rPr>
              <a:t>Costituzione </a:t>
            </a:r>
            <a:r>
              <a:rPr lang="it-IT" sz="1600" u="none" dirty="0">
                <a:latin typeface="+mj-lt"/>
                <a:ea typeface="Times New Roman" pitchFamily="18" charset="0"/>
              </a:rPr>
              <a:t>è la fonte (superprimaria) della validità dell’intero ordinamento</a:t>
            </a:r>
          </a:p>
          <a:p>
            <a:pPr>
              <a:defRPr/>
            </a:pPr>
            <a:endParaRPr lang="it-IT" sz="1600" u="none" dirty="0">
              <a:latin typeface="+mj-lt"/>
              <a:ea typeface="Times New Roman" pitchFamily="18" charset="0"/>
            </a:endParaRPr>
          </a:p>
          <a:p>
            <a:pPr eaLnBrk="0" hangingPunct="0">
              <a:defRPr/>
            </a:pPr>
            <a:r>
              <a:rPr lang="it-IT" sz="1600" b="1" u="none" dirty="0">
                <a:latin typeface="+mj-lt"/>
                <a:ea typeface="Times New Roman" pitchFamily="18" charset="0"/>
              </a:rPr>
              <a:t>Norme primarie</a:t>
            </a:r>
            <a:r>
              <a:rPr lang="it-IT" sz="1600" u="none" dirty="0">
                <a:latin typeface="+mj-lt"/>
                <a:ea typeface="Times New Roman" pitchFamily="18" charset="0"/>
              </a:rPr>
              <a:t> : Leggi, Decreti Legge,Regolamenti abrogativi,leggi regionali)</a:t>
            </a:r>
          </a:p>
          <a:p>
            <a:pPr eaLnBrk="0" hangingPunct="0">
              <a:defRPr/>
            </a:pPr>
            <a:endParaRPr lang="it-IT" sz="1600" b="1" u="none" dirty="0">
              <a:latin typeface="+mj-lt"/>
              <a:ea typeface="Times New Roman" pitchFamily="18" charset="0"/>
            </a:endParaRPr>
          </a:p>
          <a:p>
            <a:pPr eaLnBrk="0" hangingPunct="0">
              <a:defRPr/>
            </a:pPr>
            <a:r>
              <a:rPr lang="it-IT" sz="1600" b="1" u="none" dirty="0">
                <a:latin typeface="+mj-lt"/>
                <a:ea typeface="Times New Roman" pitchFamily="18" charset="0"/>
              </a:rPr>
              <a:t>Fonti secondarie:</a:t>
            </a:r>
          </a:p>
          <a:p>
            <a:pPr eaLnBrk="0" hangingPunct="0">
              <a:defRPr/>
            </a:pPr>
            <a:r>
              <a:rPr lang="it-IT" sz="1600" u="none" dirty="0">
                <a:latin typeface="+mj-lt"/>
                <a:ea typeface="Times New Roman" pitchFamily="18" charset="0"/>
              </a:rPr>
              <a:t>Decreti Ministeriali (DM),Decreti Presidente Consiglio dei Ministri (DPCM),norme tecniche ,circolari, contratti collettivi nazionali</a:t>
            </a:r>
          </a:p>
          <a:p>
            <a:pPr eaLnBrk="0" hangingPunct="0">
              <a:defRPr/>
            </a:pPr>
            <a:endParaRPr lang="it-IT" sz="1600" u="none" dirty="0">
              <a:latin typeface="+mj-lt"/>
            </a:endParaRPr>
          </a:p>
          <a:p>
            <a:pPr eaLnBrk="0" hangingPunct="0">
              <a:defRPr/>
            </a:pPr>
            <a:r>
              <a:rPr lang="it-IT" sz="1600" b="1" u="none" dirty="0">
                <a:latin typeface="+mj-lt"/>
                <a:cs typeface="Times New Roman" pitchFamily="18" charset="0"/>
              </a:rPr>
              <a:t>Regolamenti:</a:t>
            </a:r>
            <a:r>
              <a:rPr lang="it-IT" sz="1600" u="none" dirty="0">
                <a:latin typeface="+mj-lt"/>
                <a:cs typeface="Times New Roman" pitchFamily="18" charset="0"/>
              </a:rPr>
              <a:t>   i esecuzione (modalità di esecuzione di una legge)</a:t>
            </a:r>
            <a:endParaRPr lang="it-IT" sz="1600" u="none" dirty="0">
              <a:latin typeface="+mj-lt"/>
            </a:endParaRPr>
          </a:p>
          <a:p>
            <a:pPr eaLnBrk="0" hangingPunct="0">
              <a:defRPr/>
            </a:pPr>
            <a:r>
              <a:rPr lang="it-IT" sz="1600" u="none" dirty="0">
                <a:latin typeface="+mj-lt"/>
                <a:cs typeface="Times New Roman" pitchFamily="18" charset="0"/>
              </a:rPr>
              <a:t>                       Di attuazione e integrazione (attuare i principi contenuti nelle leggi)</a:t>
            </a:r>
            <a:endParaRPr lang="it-IT" sz="1600" u="none" dirty="0">
              <a:latin typeface="+mj-lt"/>
            </a:endParaRPr>
          </a:p>
          <a:p>
            <a:pPr eaLnBrk="0" hangingPunct="0">
              <a:defRPr/>
            </a:pPr>
            <a:r>
              <a:rPr lang="it-IT" sz="1600" u="none" dirty="0">
                <a:latin typeface="+mj-lt"/>
                <a:cs typeface="Times New Roman" pitchFamily="18" charset="0"/>
              </a:rPr>
              <a:t>                       Indipendenti (nuove norme rispetto a quanto già legiferato)</a:t>
            </a:r>
            <a:endParaRPr lang="it-IT" sz="1600" u="none" dirty="0">
              <a:latin typeface="+mj-lt"/>
            </a:endParaRPr>
          </a:p>
          <a:p>
            <a:pPr eaLnBrk="0" hangingPunct="0">
              <a:defRPr/>
            </a:pPr>
            <a:r>
              <a:rPr lang="it-IT" sz="1600" u="none" dirty="0">
                <a:latin typeface="+mj-lt"/>
                <a:cs typeface="Times New Roman" pitchFamily="18" charset="0"/>
              </a:rPr>
              <a:t>                       Delegati ( processo di delegificazione)</a:t>
            </a:r>
          </a:p>
          <a:p>
            <a:pPr eaLnBrk="0" hangingPunct="0">
              <a:defRPr/>
            </a:pPr>
            <a:endParaRPr lang="it-IT" sz="1600" u="none" dirty="0">
              <a:latin typeface="+mj-lt"/>
            </a:endParaRPr>
          </a:p>
          <a:p>
            <a:pPr eaLnBrk="0" hangingPunct="0">
              <a:defRPr/>
            </a:pPr>
            <a:r>
              <a:rPr lang="it-IT" sz="1600" b="1" u="none" dirty="0">
                <a:latin typeface="+mj-lt"/>
                <a:cs typeface="Times New Roman" pitchFamily="18" charset="0"/>
              </a:rPr>
              <a:t>Fonte normativa Europea</a:t>
            </a:r>
            <a:r>
              <a:rPr lang="it-IT" sz="1600" u="none" dirty="0">
                <a:latin typeface="+mj-lt"/>
                <a:cs typeface="Times New Roman" pitchFamily="18" charset="0"/>
              </a:rPr>
              <a:t> : Regolamenti,  Direttive,  Decisioni</a:t>
            </a:r>
          </a:p>
          <a:p>
            <a:pPr eaLnBrk="0" hangingPunct="0">
              <a:defRPr/>
            </a:pPr>
            <a:endParaRPr lang="it-IT" sz="1600" u="none" dirty="0">
              <a:latin typeface="+mj-lt"/>
            </a:endParaRPr>
          </a:p>
          <a:p>
            <a:pPr eaLnBrk="0" hangingPunct="0">
              <a:defRPr/>
            </a:pPr>
            <a:r>
              <a:rPr lang="it-IT" sz="1600" b="1" u="none" dirty="0">
                <a:latin typeface="+mj-lt"/>
                <a:cs typeface="Times New Roman" pitchFamily="18" charset="0"/>
              </a:rPr>
              <a:t>Corte di Cassazione</a:t>
            </a:r>
            <a:r>
              <a:rPr lang="it-IT" sz="1600" u="none" dirty="0">
                <a:latin typeface="+mj-lt"/>
                <a:cs typeface="Times New Roman" pitchFamily="18" charset="0"/>
              </a:rPr>
              <a:t>: assicura l’esatta osservanza e l’uniforme interpretazione della legge</a:t>
            </a:r>
          </a:p>
          <a:p>
            <a:pPr eaLnBrk="0" hangingPunct="0">
              <a:defRPr/>
            </a:pPr>
            <a:endParaRPr lang="it-IT" sz="1600" u="none" dirty="0">
              <a:latin typeface="+mj-lt"/>
            </a:endParaRPr>
          </a:p>
          <a:p>
            <a:pPr eaLnBrk="0" hangingPunct="0">
              <a:defRPr/>
            </a:pPr>
            <a:r>
              <a:rPr lang="it-IT" sz="1600" b="1" u="none" dirty="0">
                <a:latin typeface="+mj-lt"/>
                <a:cs typeface="Times New Roman" pitchFamily="18" charset="0"/>
              </a:rPr>
              <a:t>Giurisdizione Ordinaria</a:t>
            </a:r>
            <a:r>
              <a:rPr lang="it-IT" sz="1600" u="none" dirty="0">
                <a:latin typeface="+mj-lt"/>
                <a:cs typeface="Times New Roman" pitchFamily="18" charset="0"/>
              </a:rPr>
              <a:t> :Tribunale Cassazione</a:t>
            </a:r>
            <a:endParaRPr lang="it-IT" sz="1600" u="none" dirty="0">
              <a:latin typeface="+mj-lt"/>
            </a:endParaRPr>
          </a:p>
          <a:p>
            <a:pPr eaLnBrk="0" hangingPunct="0">
              <a:defRPr/>
            </a:pPr>
            <a:r>
              <a:rPr lang="it-IT" sz="1600" u="none" dirty="0">
                <a:latin typeface="+mj-lt"/>
                <a:cs typeface="Times New Roman" pitchFamily="18" charset="0"/>
              </a:rPr>
              <a:t>         “          </a:t>
            </a:r>
            <a:r>
              <a:rPr lang="it-IT" sz="1600" b="1" u="none" dirty="0">
                <a:latin typeface="+mj-lt"/>
                <a:cs typeface="Times New Roman" pitchFamily="18" charset="0"/>
              </a:rPr>
              <a:t>Amministrativa</a:t>
            </a:r>
            <a:r>
              <a:rPr lang="it-IT" sz="1600" u="none" dirty="0">
                <a:latin typeface="+mj-lt"/>
                <a:cs typeface="Times New Roman" pitchFamily="18" charset="0"/>
              </a:rPr>
              <a:t>: TAR, Consiglio di Stato (organo consultivo)</a:t>
            </a:r>
            <a:endParaRPr lang="it-IT" sz="1600" u="none" dirty="0">
              <a:latin typeface="+mj-lt"/>
            </a:endParaRPr>
          </a:p>
          <a:p>
            <a:pPr eaLnBrk="0" hangingPunct="0">
              <a:defRPr/>
            </a:pPr>
            <a:r>
              <a:rPr lang="it-IT" sz="1600" u="none" dirty="0">
                <a:latin typeface="+mj-lt"/>
                <a:cs typeface="Times New Roman" pitchFamily="18" charset="0"/>
              </a:rPr>
              <a:t>         “          </a:t>
            </a:r>
            <a:r>
              <a:rPr lang="it-IT" sz="1600" b="1" u="none" dirty="0">
                <a:latin typeface="+mj-lt"/>
                <a:cs typeface="Times New Roman" pitchFamily="18" charset="0"/>
              </a:rPr>
              <a:t>Contabile </a:t>
            </a:r>
            <a:r>
              <a:rPr lang="it-IT" sz="1600" u="none" dirty="0">
                <a:latin typeface="+mj-lt"/>
                <a:cs typeface="Times New Roman" pitchFamily="18" charset="0"/>
              </a:rPr>
              <a:t>: Corte dei Conti</a:t>
            </a:r>
            <a:endParaRPr lang="it-IT" sz="1600" u="none" dirty="0">
              <a:latin typeface="+mj-lt"/>
            </a:endParaRPr>
          </a:p>
          <a:p>
            <a:pPr eaLnBrk="0" hangingPunct="0">
              <a:defRPr/>
            </a:pPr>
            <a:r>
              <a:rPr lang="it-IT" sz="1600" u="none" dirty="0">
                <a:latin typeface="+mj-lt"/>
                <a:cs typeface="Times New Roman" pitchFamily="18" charset="0"/>
              </a:rPr>
              <a:t>         “          </a:t>
            </a:r>
            <a:r>
              <a:rPr lang="it-IT" sz="1600" b="1" u="none" dirty="0">
                <a:latin typeface="+mj-lt"/>
                <a:cs typeface="Times New Roman" pitchFamily="18" charset="0"/>
              </a:rPr>
              <a:t>Tributaria</a:t>
            </a:r>
            <a:r>
              <a:rPr lang="it-IT" sz="1600" u="none" dirty="0">
                <a:latin typeface="+mj-lt"/>
                <a:cs typeface="Times New Roman" pitchFamily="18" charset="0"/>
              </a:rPr>
              <a:t>: Commissione tributaria provinciale e distrettuale</a:t>
            </a:r>
            <a:endParaRPr lang="it-IT" sz="1600" u="none" dirty="0">
              <a:latin typeface="+mj-lt"/>
            </a:endParaRPr>
          </a:p>
          <a:p>
            <a:pPr eaLnBrk="0" hangingPunct="0">
              <a:defRPr/>
            </a:pPr>
            <a:r>
              <a:rPr lang="it-IT" sz="1600" u="none" dirty="0">
                <a:latin typeface="+mj-lt"/>
                <a:cs typeface="Times New Roman" pitchFamily="18" charset="0"/>
              </a:rPr>
              <a:t>         “          </a:t>
            </a:r>
            <a:r>
              <a:rPr lang="it-IT" sz="1600" b="1" u="none" dirty="0">
                <a:latin typeface="+mj-lt"/>
                <a:cs typeface="Times New Roman" pitchFamily="18" charset="0"/>
              </a:rPr>
              <a:t>Militare</a:t>
            </a:r>
            <a:endParaRPr lang="it-IT" sz="1600" u="none" dirty="0">
              <a:latin typeface="+mj-lt"/>
            </a:endParaRPr>
          </a:p>
        </p:txBody>
      </p:sp>
      <p:sp>
        <p:nvSpPr>
          <p:cNvPr id="28675" name="Rettangolo 3"/>
          <p:cNvSpPr>
            <a:spLocks noChangeArrowheads="1"/>
          </p:cNvSpPr>
          <p:nvPr/>
        </p:nvSpPr>
        <p:spPr bwMode="auto">
          <a:xfrm>
            <a:off x="1379538" y="1209675"/>
            <a:ext cx="390525" cy="276225"/>
          </a:xfrm>
          <a:prstGeom prst="rect">
            <a:avLst/>
          </a:prstGeom>
          <a:noFill/>
          <a:ln w="9525">
            <a:noFill/>
            <a:miter lim="800000"/>
            <a:headEnd/>
            <a:tailEnd/>
          </a:ln>
        </p:spPr>
        <p:txBody>
          <a:bodyPr wrap="none">
            <a:spAutoFit/>
          </a:bodyPr>
          <a:lstStyle/>
          <a:p>
            <a:r>
              <a:rPr lang="it-IT" sz="1200" b="1">
                <a:solidFill>
                  <a:srgbClr val="FFFFFF"/>
                </a:solidFill>
                <a:cs typeface="Times New Roman" pitchFamily="18" charset="0"/>
              </a:rPr>
              <a:t>Co</a:t>
            </a:r>
            <a:endParaRPr lang="it-IT">
              <a:latin typeface="Corbel" pitchFamily="34" charset="0"/>
              <a:cs typeface="Times New Roman" pitchFamily="18" charset="0"/>
            </a:endParaRPr>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4" name="Segnaposto numero diapositiva 3"/>
          <p:cNvSpPr>
            <a:spLocks noGrp="1"/>
          </p:cNvSpPr>
          <p:nvPr>
            <p:ph type="sldNum" sz="quarter" idx="12"/>
          </p:nvPr>
        </p:nvSpPr>
        <p:spPr/>
        <p:txBody>
          <a:bodyPr/>
          <a:lstStyle/>
          <a:p>
            <a:pPr>
              <a:defRPr/>
            </a:pPr>
            <a:fld id="{9E50C3FF-B798-4A55-9326-A64E256DD99E}" type="slidenum">
              <a:rPr lang="it-IT"/>
              <a:pPr>
                <a:defRPr/>
              </a:pPr>
              <a:t>19</a:t>
            </a:fld>
            <a:endParaRPr lang="it-IT" dirty="0"/>
          </a:p>
        </p:txBody>
      </p:sp>
    </p:spTree>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2" name="Segnaposto numero diapositiva 1"/>
          <p:cNvSpPr>
            <a:spLocks noGrp="1"/>
          </p:cNvSpPr>
          <p:nvPr>
            <p:ph type="sldNum" sz="quarter" idx="12"/>
          </p:nvPr>
        </p:nvSpPr>
        <p:spPr/>
        <p:txBody>
          <a:bodyPr/>
          <a:lstStyle/>
          <a:p>
            <a:pPr>
              <a:defRPr/>
            </a:pPr>
            <a:fld id="{8FDC3CFA-635E-4A4B-BF2C-308DB0D62AEB}" type="slidenum">
              <a:rPr lang="it-IT"/>
              <a:pPr>
                <a:defRPr/>
              </a:pPr>
              <a:t>2</a:t>
            </a:fld>
            <a:endParaRPr lang="it-IT" dirty="0"/>
          </a:p>
        </p:txBody>
      </p:sp>
      <p:pic>
        <p:nvPicPr>
          <p:cNvPr id="11267" name="Immagine 2" descr="DSC00215.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rrowheads="1"/>
          </p:cNvSpPr>
          <p:nvPr>
            <p:ph type="title"/>
          </p:nvPr>
        </p:nvSpPr>
        <p:spPr>
          <a:xfrm>
            <a:off x="457200" y="142875"/>
            <a:ext cx="8229600" cy="1071563"/>
          </a:xfrm>
        </p:spPr>
        <p:txBody>
          <a:bodyPr/>
          <a:lstStyle/>
          <a:p>
            <a:pPr eaLnBrk="1" hangingPunct="1"/>
            <a:r>
              <a:rPr lang="it-IT" smtClean="0"/>
              <a:t>Normativa europea</a:t>
            </a:r>
          </a:p>
        </p:txBody>
      </p:sp>
      <p:sp>
        <p:nvSpPr>
          <p:cNvPr id="17413" name="Rectangle 3"/>
          <p:cNvSpPr>
            <a:spLocks noGrp="1" noRot="1" noChangeArrowheads="1"/>
          </p:cNvSpPr>
          <p:nvPr>
            <p:ph idx="1"/>
          </p:nvPr>
        </p:nvSpPr>
        <p:spPr>
          <a:xfrm>
            <a:off x="539750" y="1643063"/>
            <a:ext cx="8280400" cy="4665662"/>
          </a:xfrm>
        </p:spPr>
        <p:txBody>
          <a:bodyPr>
            <a:normAutofit fontScale="92500"/>
          </a:bodyPr>
          <a:lstStyle/>
          <a:p>
            <a:pPr marL="0" indent="0" eaLnBrk="1" fontAlgn="auto" hangingPunct="1">
              <a:lnSpc>
                <a:spcPct val="180000"/>
              </a:lnSpc>
              <a:spcAft>
                <a:spcPts val="0"/>
              </a:spcAft>
              <a:buClr>
                <a:schemeClr val="accent3"/>
              </a:buClr>
              <a:buFont typeface="Wingdings" pitchFamily="2" charset="2"/>
              <a:buNone/>
              <a:defRPr/>
            </a:pPr>
            <a:r>
              <a:rPr lang="it-IT" sz="2400" dirty="0" smtClean="0">
                <a:latin typeface="+mj-lt"/>
              </a:rPr>
              <a:t>La normativa di igiene e sicurezza si è evoluta dagli anni ’90 anche grazie alle norme della comunità Europea:</a:t>
            </a:r>
          </a:p>
          <a:p>
            <a:pPr marL="274320" indent="-274320" eaLnBrk="1" fontAlgn="auto" hangingPunct="1">
              <a:lnSpc>
                <a:spcPct val="180000"/>
              </a:lnSpc>
              <a:spcAft>
                <a:spcPts val="0"/>
              </a:spcAft>
              <a:buClr>
                <a:schemeClr val="accent3"/>
              </a:buClr>
              <a:buFont typeface="Wingdings 2"/>
              <a:buChar char=""/>
              <a:defRPr/>
            </a:pPr>
            <a:r>
              <a:rPr lang="it-IT" sz="2400" b="1" dirty="0" smtClean="0">
                <a:latin typeface="+mj-lt"/>
              </a:rPr>
              <a:t>direttive</a:t>
            </a:r>
            <a:r>
              <a:rPr lang="it-IT" sz="2400" dirty="0" smtClean="0">
                <a:latin typeface="+mj-lt"/>
              </a:rPr>
              <a:t>: devono essere recepite dai singoli stati membri;</a:t>
            </a:r>
          </a:p>
          <a:p>
            <a:pPr marL="274320" indent="-274320" eaLnBrk="1" fontAlgn="auto" hangingPunct="1">
              <a:lnSpc>
                <a:spcPct val="180000"/>
              </a:lnSpc>
              <a:spcAft>
                <a:spcPts val="0"/>
              </a:spcAft>
              <a:buClr>
                <a:schemeClr val="accent3"/>
              </a:buClr>
              <a:buFont typeface="Wingdings 2"/>
              <a:buChar char=""/>
              <a:defRPr/>
            </a:pPr>
            <a:r>
              <a:rPr lang="it-IT" sz="2400" b="1" dirty="0" smtClean="0">
                <a:latin typeface="+mj-lt"/>
              </a:rPr>
              <a:t>regolamenti</a:t>
            </a:r>
            <a:r>
              <a:rPr lang="it-IT" sz="2400" dirty="0" smtClean="0">
                <a:latin typeface="+mj-lt"/>
              </a:rPr>
              <a:t>: sono cogenti e direttamente applicabili;</a:t>
            </a:r>
          </a:p>
          <a:p>
            <a:pPr marL="274320" indent="-274320" eaLnBrk="1" fontAlgn="auto" hangingPunct="1">
              <a:lnSpc>
                <a:spcPct val="180000"/>
              </a:lnSpc>
              <a:spcAft>
                <a:spcPts val="0"/>
              </a:spcAft>
              <a:buClr>
                <a:schemeClr val="accent3"/>
              </a:buClr>
              <a:buFont typeface="Wingdings 2"/>
              <a:buChar char=""/>
              <a:defRPr/>
            </a:pPr>
            <a:r>
              <a:rPr lang="it-IT" sz="2400" b="1" dirty="0" smtClean="0">
                <a:latin typeface="+mj-lt"/>
              </a:rPr>
              <a:t>decisioni</a:t>
            </a:r>
            <a:r>
              <a:rPr lang="it-IT" sz="2400" dirty="0" smtClean="0">
                <a:latin typeface="+mj-lt"/>
              </a:rPr>
              <a:t>: sono cogenti verso i singoli stati membri destinatari.</a:t>
            </a:r>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6" name="Segnaposto numero diapositiva 4"/>
          <p:cNvSpPr>
            <a:spLocks noGrp="1"/>
          </p:cNvSpPr>
          <p:nvPr>
            <p:ph type="sldNum" sz="quarter" idx="12"/>
          </p:nvPr>
        </p:nvSpPr>
        <p:spPr>
          <a:xfrm>
            <a:off x="8072438" y="6356350"/>
            <a:ext cx="642937" cy="365125"/>
          </a:xfrm>
        </p:spPr>
        <p:txBody>
          <a:bodyPr/>
          <a:lstStyle/>
          <a:p>
            <a:pPr algn="l">
              <a:defRPr/>
            </a:pPr>
            <a:fld id="{C1169168-AD69-4D51-9437-60CB35723F05}" type="slidenum">
              <a:rPr lang="it-IT"/>
              <a:pPr algn="l">
                <a:defRPr/>
              </a:pPr>
              <a:t>20</a:t>
            </a:fld>
            <a:endParaRPr lang="it-IT" dirty="0"/>
          </a:p>
        </p:txBody>
      </p:sp>
    </p:spTree>
  </p:cSld>
  <p:clrMapOvr>
    <a:masterClrMapping/>
  </p:clrMapOvr>
  <p:transition advClick="0" advTm="3000">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857250" y="1142984"/>
            <a:ext cx="7246938" cy="393954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spcBef>
                <a:spcPct val="50000"/>
              </a:spcBef>
              <a:defRPr/>
            </a:pPr>
            <a:r>
              <a:rPr lang="it-IT" sz="5000" b="1" i="1" u="none" dirty="0">
                <a:solidFill>
                  <a:schemeClr val="tx2"/>
                </a:solidFill>
                <a:latin typeface="+mj-lt"/>
                <a:ea typeface="+mj-ea"/>
                <a:cs typeface="+mj-cs"/>
              </a:rPr>
              <a:t>Ruolo degli organismi di vigilanza pubblici nella prevenzione degli infortuni e delle malattie professionali </a:t>
            </a:r>
          </a:p>
        </p:txBody>
      </p:sp>
      <p:sp>
        <p:nvSpPr>
          <p:cNvPr id="4" name="Segnaposto piè di pagina 3"/>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3" name="Segnaposto numero diapositiva 2"/>
          <p:cNvSpPr>
            <a:spLocks noGrp="1"/>
          </p:cNvSpPr>
          <p:nvPr>
            <p:ph type="sldNum" sz="quarter" idx="12"/>
          </p:nvPr>
        </p:nvSpPr>
        <p:spPr/>
        <p:txBody>
          <a:bodyPr/>
          <a:lstStyle/>
          <a:p>
            <a:pPr>
              <a:defRPr/>
            </a:pPr>
            <a:fld id="{56C82F2F-FF3D-4966-9BAA-2D01F2CC2C0B}" type="slidenum">
              <a:rPr lang="it-IT"/>
              <a:pPr>
                <a:defRPr/>
              </a:pPr>
              <a:t>21</a:t>
            </a:fld>
            <a:endParaRPr lang="it-IT" dirty="0"/>
          </a:p>
        </p:txBody>
      </p:sp>
    </p:spTree>
  </p:cSld>
  <p:clrMapOvr>
    <a:masterClrMapping/>
  </p:clrMapOvr>
  <p:transition>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16"/>
          <p:cNvGrpSpPr>
            <a:grpSpLocks/>
          </p:cNvGrpSpPr>
          <p:nvPr/>
        </p:nvGrpSpPr>
        <p:grpSpPr bwMode="auto">
          <a:xfrm>
            <a:off x="0" y="609600"/>
            <a:ext cx="2265363" cy="2771775"/>
            <a:chOff x="0" y="384"/>
            <a:chExt cx="1426" cy="1746"/>
          </a:xfrm>
        </p:grpSpPr>
        <p:pic>
          <p:nvPicPr>
            <p:cNvPr id="31761" name="Picture 14" descr="BS00800_"/>
            <p:cNvPicPr preferRelativeResize="0">
              <a:picLocks noChangeAspect="1" noChangeArrowheads="1"/>
            </p:cNvPicPr>
            <p:nvPr/>
          </p:nvPicPr>
          <p:blipFill>
            <a:blip r:embed="rId2" cstate="print"/>
            <a:srcRect/>
            <a:stretch>
              <a:fillRect/>
            </a:stretch>
          </p:blipFill>
          <p:spPr bwMode="auto">
            <a:xfrm>
              <a:off x="0" y="384"/>
              <a:ext cx="1426" cy="1746"/>
            </a:xfrm>
            <a:prstGeom prst="rect">
              <a:avLst/>
            </a:prstGeom>
            <a:noFill/>
            <a:ln w="9525">
              <a:noFill/>
              <a:miter lim="800000"/>
              <a:headEnd/>
              <a:tailEnd/>
            </a:ln>
          </p:spPr>
        </p:pic>
        <p:sp>
          <p:nvSpPr>
            <p:cNvPr id="3087" name="WordArt 15"/>
            <p:cNvSpPr>
              <a:spLocks noChangeAspect="1" noChangeArrowheads="1" noChangeShapeType="1" noTextEdit="1"/>
            </p:cNvSpPr>
            <p:nvPr/>
          </p:nvSpPr>
          <p:spPr bwMode="auto">
            <a:xfrm>
              <a:off x="192" y="1392"/>
              <a:ext cx="672" cy="276"/>
            </a:xfrm>
            <a:prstGeom prst="rect">
              <a:avLst/>
            </a:prstGeom>
          </p:spPr>
          <p:txBody>
            <a:bodyPr wrap="none" fromWordArt="1">
              <a:prstTxWarp prst="textPlain">
                <a:avLst>
                  <a:gd name="adj" fmla="val 46259"/>
                </a:avLst>
              </a:prstTxWarp>
            </a:bodyPr>
            <a:lstStyle/>
            <a:p>
              <a:pPr algn="ctr">
                <a:defRPr/>
              </a:pPr>
              <a:r>
                <a:rPr lang="it-IT" sz="1400" kern="10">
                  <a:ln w="19050">
                    <a:solidFill>
                      <a:srgbClr val="99CCFF"/>
                    </a:solidFill>
                    <a:round/>
                    <a:headEnd/>
                    <a:tailEnd/>
                  </a:ln>
                  <a:solidFill>
                    <a:srgbClr val="0000FF"/>
                  </a:solidFill>
                  <a:effectLst>
                    <a:outerShdw dist="35921" dir="2700000" algn="ctr" rotWithShape="0">
                      <a:srgbClr val="990000"/>
                    </a:outerShdw>
                  </a:effectLst>
                  <a:latin typeface="Impact"/>
                </a:rPr>
                <a:t>1930 - 1950</a:t>
              </a:r>
            </a:p>
          </p:txBody>
        </p:sp>
      </p:grpSp>
      <p:sp>
        <p:nvSpPr>
          <p:cNvPr id="3074" name="Text Box 2"/>
          <p:cNvSpPr txBox="1">
            <a:spLocks noChangeArrowheads="1"/>
          </p:cNvSpPr>
          <p:nvPr/>
        </p:nvSpPr>
        <p:spPr bwMode="auto">
          <a:xfrm>
            <a:off x="1571625" y="144463"/>
            <a:ext cx="6715125" cy="523875"/>
          </a:xfrm>
          <a:prstGeom prst="rect">
            <a:avLst/>
          </a:prstGeom>
          <a:solidFill>
            <a:schemeClr val="bg2">
              <a:lumMod val="90000"/>
            </a:schemeClr>
          </a:solidFill>
          <a:ln w="9525">
            <a:noFill/>
            <a:miter lim="800000"/>
            <a:headEnd/>
            <a:tailEnd/>
          </a:ln>
          <a:effectLst>
            <a:outerShdw dist="107763" dir="18900000" algn="ctr" rotWithShape="0">
              <a:schemeClr val="bg2"/>
            </a:outerShdw>
          </a:effectLst>
        </p:spPr>
        <p:txBody>
          <a:bodyPr>
            <a:spAutoFit/>
          </a:bodyPr>
          <a:lstStyle/>
          <a:p>
            <a:pPr algn="ctr">
              <a:defRPr/>
            </a:pPr>
            <a:r>
              <a:rPr lang="it-IT" b="1" i="1" dirty="0">
                <a:solidFill>
                  <a:srgbClr val="FF0000"/>
                </a:solidFill>
                <a:latin typeface="+mj-lt"/>
              </a:rPr>
              <a:t>PRESUPPOSTI FONDAMENTALI</a:t>
            </a:r>
          </a:p>
        </p:txBody>
      </p:sp>
      <p:grpSp>
        <p:nvGrpSpPr>
          <p:cNvPr id="31748" name="Group 18"/>
          <p:cNvGrpSpPr>
            <a:grpSpLocks/>
          </p:cNvGrpSpPr>
          <p:nvPr/>
        </p:nvGrpSpPr>
        <p:grpSpPr bwMode="auto">
          <a:xfrm>
            <a:off x="609600" y="1524000"/>
            <a:ext cx="7661275" cy="3694113"/>
            <a:chOff x="480" y="768"/>
            <a:chExt cx="4826" cy="2327"/>
          </a:xfrm>
        </p:grpSpPr>
        <p:sp>
          <p:nvSpPr>
            <p:cNvPr id="18439" name="Text Box 3"/>
            <p:cNvSpPr txBox="1">
              <a:spLocks noChangeArrowheads="1"/>
            </p:cNvSpPr>
            <p:nvPr/>
          </p:nvSpPr>
          <p:spPr bwMode="auto">
            <a:xfrm>
              <a:off x="1920" y="816"/>
              <a:ext cx="1756" cy="233"/>
            </a:xfrm>
            <a:prstGeom prst="rect">
              <a:avLst/>
            </a:prstGeom>
            <a:noFill/>
            <a:ln w="9525">
              <a:solidFill>
                <a:srgbClr val="13099F"/>
              </a:solidFill>
              <a:miter lim="800000"/>
              <a:headEnd/>
              <a:tailEnd/>
            </a:ln>
          </p:spPr>
          <p:txBody>
            <a:bodyPr wrap="none">
              <a:spAutoFit/>
            </a:bodyPr>
            <a:lstStyle/>
            <a:p>
              <a:pPr>
                <a:defRPr/>
              </a:pPr>
              <a:r>
                <a:rPr lang="it-IT" sz="1800" b="1" dirty="0">
                  <a:solidFill>
                    <a:schemeClr val="bg2">
                      <a:lumMod val="10000"/>
                    </a:schemeClr>
                  </a:solidFill>
                  <a:latin typeface="+mj-lt"/>
                </a:rPr>
                <a:t>COSTITUZIONE ITALIANA</a:t>
              </a:r>
            </a:p>
          </p:txBody>
        </p:sp>
        <p:sp>
          <p:nvSpPr>
            <p:cNvPr id="18440" name="Text Box 4"/>
            <p:cNvSpPr txBox="1">
              <a:spLocks noChangeArrowheads="1"/>
            </p:cNvSpPr>
            <p:nvPr/>
          </p:nvSpPr>
          <p:spPr bwMode="auto">
            <a:xfrm>
              <a:off x="4128" y="2592"/>
              <a:ext cx="1178" cy="233"/>
            </a:xfrm>
            <a:prstGeom prst="rect">
              <a:avLst/>
            </a:prstGeom>
            <a:noFill/>
            <a:ln w="9525">
              <a:solidFill>
                <a:srgbClr val="362DF3"/>
              </a:solidFill>
              <a:miter lim="800000"/>
              <a:headEnd/>
              <a:tailEnd/>
            </a:ln>
          </p:spPr>
          <p:txBody>
            <a:bodyPr wrap="none">
              <a:spAutoFit/>
            </a:bodyPr>
            <a:lstStyle/>
            <a:p>
              <a:pPr>
                <a:defRPr/>
              </a:pPr>
              <a:r>
                <a:rPr lang="it-IT" sz="1800" b="1" dirty="0">
                  <a:solidFill>
                    <a:schemeClr val="bg2">
                      <a:lumMod val="10000"/>
                    </a:schemeClr>
                  </a:solidFill>
                  <a:latin typeface="Trebuchet MS" pitchFamily="34" charset="0"/>
                </a:rPr>
                <a:t>CODICE PENALE</a:t>
              </a:r>
            </a:p>
          </p:txBody>
        </p:sp>
        <p:sp>
          <p:nvSpPr>
            <p:cNvPr id="18441" name="Text Box 5"/>
            <p:cNvSpPr txBox="1">
              <a:spLocks noChangeArrowheads="1"/>
            </p:cNvSpPr>
            <p:nvPr/>
          </p:nvSpPr>
          <p:spPr bwMode="auto">
            <a:xfrm>
              <a:off x="480" y="2592"/>
              <a:ext cx="1081" cy="233"/>
            </a:xfrm>
            <a:prstGeom prst="rect">
              <a:avLst/>
            </a:prstGeom>
            <a:noFill/>
            <a:ln w="9525">
              <a:solidFill>
                <a:srgbClr val="13099F"/>
              </a:solidFill>
              <a:miter lim="800000"/>
              <a:headEnd/>
              <a:tailEnd/>
            </a:ln>
          </p:spPr>
          <p:txBody>
            <a:bodyPr wrap="none">
              <a:spAutoFit/>
            </a:bodyPr>
            <a:lstStyle/>
            <a:p>
              <a:pPr>
                <a:defRPr/>
              </a:pPr>
              <a:r>
                <a:rPr lang="it-IT" sz="1800" b="1" dirty="0">
                  <a:solidFill>
                    <a:schemeClr val="bg2">
                      <a:lumMod val="10000"/>
                    </a:schemeClr>
                  </a:solidFill>
                  <a:latin typeface="Trebuchet MS" pitchFamily="34" charset="0"/>
                </a:rPr>
                <a:t>CODICE CIVILE</a:t>
              </a:r>
            </a:p>
          </p:txBody>
        </p:sp>
        <p:cxnSp>
          <p:nvCxnSpPr>
            <p:cNvPr id="31754" name="AutoShape 6"/>
            <p:cNvCxnSpPr>
              <a:cxnSpLocks noChangeShapeType="1"/>
              <a:stCxn id="18439" idx="2"/>
              <a:endCxn id="18441" idx="0"/>
            </p:cNvCxnSpPr>
            <p:nvPr/>
          </p:nvCxnSpPr>
          <p:spPr bwMode="auto">
            <a:xfrm rot="5400000">
              <a:off x="1137" y="932"/>
              <a:ext cx="1543" cy="1777"/>
            </a:xfrm>
            <a:prstGeom prst="straightConnector1">
              <a:avLst/>
            </a:prstGeom>
            <a:noFill/>
            <a:ln w="25400">
              <a:solidFill>
                <a:srgbClr val="000000"/>
              </a:solidFill>
              <a:round/>
              <a:headEnd/>
              <a:tailEnd/>
            </a:ln>
          </p:spPr>
        </p:cxnSp>
        <p:cxnSp>
          <p:nvCxnSpPr>
            <p:cNvPr id="31755" name="AutoShape 7"/>
            <p:cNvCxnSpPr>
              <a:cxnSpLocks noChangeShapeType="1"/>
              <a:stCxn id="18439" idx="2"/>
              <a:endCxn id="18440" idx="0"/>
            </p:cNvCxnSpPr>
            <p:nvPr/>
          </p:nvCxnSpPr>
          <p:spPr bwMode="auto">
            <a:xfrm rot="16200000" flipH="1">
              <a:off x="2986" y="861"/>
              <a:ext cx="1543" cy="1919"/>
            </a:xfrm>
            <a:prstGeom prst="straightConnector1">
              <a:avLst/>
            </a:prstGeom>
            <a:noFill/>
            <a:ln w="25400">
              <a:solidFill>
                <a:srgbClr val="000000"/>
              </a:solidFill>
              <a:round/>
              <a:headEnd/>
              <a:tailEnd/>
            </a:ln>
          </p:spPr>
        </p:cxnSp>
        <p:cxnSp>
          <p:nvCxnSpPr>
            <p:cNvPr id="31756" name="AutoShape 8"/>
            <p:cNvCxnSpPr>
              <a:cxnSpLocks noChangeShapeType="1"/>
              <a:stCxn id="18441" idx="3"/>
              <a:endCxn id="18440" idx="1"/>
            </p:cNvCxnSpPr>
            <p:nvPr/>
          </p:nvCxnSpPr>
          <p:spPr bwMode="auto">
            <a:xfrm>
              <a:off x="1561" y="2708"/>
              <a:ext cx="2567" cy="1"/>
            </a:xfrm>
            <a:prstGeom prst="straightConnector1">
              <a:avLst/>
            </a:prstGeom>
            <a:noFill/>
            <a:ln w="25400">
              <a:solidFill>
                <a:srgbClr val="000000"/>
              </a:solidFill>
              <a:round/>
              <a:headEnd/>
              <a:tailEnd/>
            </a:ln>
          </p:spPr>
        </p:cxnSp>
        <p:sp>
          <p:nvSpPr>
            <p:cNvPr id="31757" name="AutoShape 9">
              <a:hlinkClick r:id="rId3" action="ppaction://hlinksldjump" highlightClick="1"/>
            </p:cNvPr>
            <p:cNvSpPr>
              <a:spLocks noChangeArrowheads="1"/>
            </p:cNvSpPr>
            <p:nvPr/>
          </p:nvSpPr>
          <p:spPr bwMode="auto">
            <a:xfrm>
              <a:off x="3984" y="768"/>
              <a:ext cx="263" cy="263"/>
            </a:xfrm>
            <a:prstGeom prst="actionButtonForwardNext">
              <a:avLst/>
            </a:prstGeom>
            <a:solidFill>
              <a:srgbClr val="FF0000"/>
            </a:solidFill>
            <a:ln w="9525">
              <a:solidFill>
                <a:schemeClr val="tx1"/>
              </a:solidFill>
              <a:miter lim="800000"/>
              <a:headEnd/>
              <a:tailEnd/>
            </a:ln>
          </p:spPr>
          <p:txBody>
            <a:bodyPr wrap="none" anchor="ctr"/>
            <a:lstStyle/>
            <a:p>
              <a:endParaRPr lang="it-IT"/>
            </a:p>
          </p:txBody>
        </p:sp>
        <p:sp>
          <p:nvSpPr>
            <p:cNvPr id="31758" name="AutoShape 11">
              <a:hlinkClick r:id="rId4" action="ppaction://hlinksldjump" highlightClick="1"/>
            </p:cNvPr>
            <p:cNvSpPr>
              <a:spLocks noChangeAspect="1" noChangeArrowheads="1"/>
            </p:cNvSpPr>
            <p:nvPr/>
          </p:nvSpPr>
          <p:spPr bwMode="auto">
            <a:xfrm>
              <a:off x="720" y="2832"/>
              <a:ext cx="263" cy="263"/>
            </a:xfrm>
            <a:prstGeom prst="actionButtonForwardNext">
              <a:avLst/>
            </a:prstGeom>
            <a:solidFill>
              <a:srgbClr val="FF0000"/>
            </a:solidFill>
            <a:ln w="9525">
              <a:solidFill>
                <a:schemeClr val="tx1"/>
              </a:solidFill>
              <a:miter lim="800000"/>
              <a:headEnd/>
              <a:tailEnd/>
            </a:ln>
          </p:spPr>
          <p:txBody>
            <a:bodyPr wrap="none" anchor="ctr"/>
            <a:lstStyle/>
            <a:p>
              <a:endParaRPr lang="it-IT"/>
            </a:p>
          </p:txBody>
        </p:sp>
        <p:sp>
          <p:nvSpPr>
            <p:cNvPr id="31759" name="AutoShape 12">
              <a:hlinkClick r:id="rId5" action="ppaction://hlinksldjump" highlightClick="1"/>
            </p:cNvPr>
            <p:cNvSpPr>
              <a:spLocks noChangeAspect="1" noChangeArrowheads="1"/>
            </p:cNvSpPr>
            <p:nvPr/>
          </p:nvSpPr>
          <p:spPr bwMode="auto">
            <a:xfrm>
              <a:off x="4944" y="2832"/>
              <a:ext cx="263" cy="263"/>
            </a:xfrm>
            <a:prstGeom prst="actionButtonForwardNext">
              <a:avLst/>
            </a:prstGeom>
            <a:solidFill>
              <a:schemeClr val="accent1"/>
            </a:solidFill>
            <a:ln w="9525">
              <a:solidFill>
                <a:schemeClr val="tx1"/>
              </a:solidFill>
              <a:miter lim="800000"/>
              <a:headEnd/>
              <a:tailEnd/>
            </a:ln>
          </p:spPr>
          <p:txBody>
            <a:bodyPr wrap="none" anchor="ctr"/>
            <a:lstStyle/>
            <a:p>
              <a:endParaRPr lang="it-IT"/>
            </a:p>
          </p:txBody>
        </p:sp>
        <p:sp>
          <p:nvSpPr>
            <p:cNvPr id="18448" name="Text Box 17"/>
            <p:cNvSpPr txBox="1">
              <a:spLocks noChangeArrowheads="1"/>
            </p:cNvSpPr>
            <p:nvPr/>
          </p:nvSpPr>
          <p:spPr bwMode="auto">
            <a:xfrm>
              <a:off x="2007" y="1833"/>
              <a:ext cx="1734" cy="834"/>
            </a:xfrm>
            <a:prstGeom prst="rect">
              <a:avLst/>
            </a:prstGeom>
            <a:noFill/>
            <a:ln w="9525">
              <a:noFill/>
              <a:miter lim="800000"/>
              <a:headEnd/>
              <a:tailEnd/>
            </a:ln>
          </p:spPr>
          <p:txBody>
            <a:bodyPr>
              <a:spAutoFit/>
            </a:bodyPr>
            <a:lstStyle/>
            <a:p>
              <a:pPr algn="ctr">
                <a:defRPr/>
              </a:pPr>
              <a:r>
                <a:rPr lang="it-IT" sz="2000" b="1" u="none" dirty="0">
                  <a:solidFill>
                    <a:schemeClr val="bg2">
                      <a:lumMod val="10000"/>
                    </a:schemeClr>
                  </a:solidFill>
                  <a:latin typeface="+mj-lt"/>
                </a:rPr>
                <a:t>Datore di lavoro titolare di posizione di garanzia verso i lavoratori</a:t>
              </a:r>
            </a:p>
          </p:txBody>
        </p:sp>
      </p:grpSp>
      <p:sp>
        <p:nvSpPr>
          <p:cNvPr id="31749" name="AutoShape 19">
            <a:hlinkClick r:id="rId5" action="ppaction://hlinksldjump" highlightClick="1"/>
          </p:cNvPr>
          <p:cNvSpPr>
            <a:spLocks noChangeArrowheads="1"/>
          </p:cNvSpPr>
          <p:nvPr/>
        </p:nvSpPr>
        <p:spPr bwMode="auto">
          <a:xfrm>
            <a:off x="7696200" y="4800600"/>
            <a:ext cx="381000" cy="381000"/>
          </a:xfrm>
          <a:prstGeom prst="actionButtonForwardNext">
            <a:avLst/>
          </a:prstGeom>
          <a:solidFill>
            <a:srgbClr val="FF0000"/>
          </a:solidFill>
          <a:ln w="9525">
            <a:solidFill>
              <a:schemeClr val="tx1"/>
            </a:solidFill>
            <a:miter lim="800000"/>
            <a:headEnd/>
            <a:tailEnd/>
          </a:ln>
        </p:spPr>
        <p:txBody>
          <a:bodyPr wrap="none" anchor="ctr"/>
          <a:lstStyle/>
          <a:p>
            <a:endParaRPr lang="it-IT"/>
          </a:p>
        </p:txBody>
      </p:sp>
      <p:sp>
        <p:nvSpPr>
          <p:cNvPr id="19" name="Segnaposto piè di pagina 18"/>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18" name="Segnaposto numero diapositiva 17"/>
          <p:cNvSpPr>
            <a:spLocks noGrp="1"/>
          </p:cNvSpPr>
          <p:nvPr>
            <p:ph type="sldNum" sz="quarter" idx="12"/>
          </p:nvPr>
        </p:nvSpPr>
        <p:spPr/>
        <p:txBody>
          <a:bodyPr/>
          <a:lstStyle/>
          <a:p>
            <a:pPr>
              <a:defRPr/>
            </a:pPr>
            <a:fld id="{B992C498-EDE3-488B-B2D2-682E36D22604}" type="slidenum">
              <a:rPr lang="it-IT"/>
              <a:pPr>
                <a:defRPr/>
              </a:pPr>
              <a:t>22</a:t>
            </a:fld>
            <a:endParaRPr lang="it-IT" dirty="0"/>
          </a:p>
        </p:txBody>
      </p:sp>
    </p:spTree>
  </p:cSld>
  <p:clrMapOvr>
    <a:masterClrMapping/>
  </p:clrMapOvr>
  <p:transition>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785813" y="428625"/>
            <a:ext cx="7786687" cy="6524625"/>
          </a:xfrm>
          <a:prstGeom prst="rect">
            <a:avLst/>
          </a:prstGeom>
          <a:noFill/>
          <a:ln w="9525">
            <a:noFill/>
            <a:miter lim="800000"/>
            <a:headEnd/>
            <a:tailEnd/>
          </a:ln>
        </p:spPr>
        <p:txBody>
          <a:bodyPr anchor="ctr">
            <a:spAutoFit/>
          </a:bodyPr>
          <a:lstStyle/>
          <a:p>
            <a:pPr algn="ctr">
              <a:defRPr/>
            </a:pPr>
            <a:r>
              <a:rPr lang="it-IT" sz="3600" b="1" u="none" dirty="0">
                <a:solidFill>
                  <a:schemeClr val="tx2">
                    <a:satMod val="200000"/>
                  </a:schemeClr>
                </a:solidFill>
                <a:latin typeface="+mj-lt"/>
                <a:ea typeface="+mj-ea"/>
                <a:cs typeface="+mj-cs"/>
              </a:rPr>
              <a:t>LA LEGISLAZIONE (sulla sicurezza)</a:t>
            </a:r>
          </a:p>
          <a:p>
            <a:pPr>
              <a:defRPr/>
            </a:pPr>
            <a:endParaRPr lang="it-IT" sz="900" u="none" dirty="0">
              <a:latin typeface="+mj-lt"/>
              <a:ea typeface="Times New Roman" pitchFamily="18" charset="0"/>
            </a:endParaRPr>
          </a:p>
          <a:p>
            <a:pPr eaLnBrk="0" hangingPunct="0">
              <a:defRPr/>
            </a:pPr>
            <a:r>
              <a:rPr lang="it-IT" sz="2400" b="1" u="none" dirty="0">
                <a:latin typeface="+mj-lt"/>
                <a:ea typeface="Times New Roman" pitchFamily="18" charset="0"/>
              </a:rPr>
              <a:t>Costituzione</a:t>
            </a:r>
            <a:endParaRPr lang="it-IT" sz="2400" u="none" dirty="0">
              <a:latin typeface="+mj-lt"/>
              <a:ea typeface="Times New Roman" pitchFamily="18" charset="0"/>
            </a:endParaRPr>
          </a:p>
          <a:p>
            <a:pPr eaLnBrk="0" hangingPunct="0">
              <a:defRPr/>
            </a:pPr>
            <a:r>
              <a:rPr lang="it-IT" sz="2000" u="none" dirty="0">
                <a:latin typeface="+mj-lt"/>
                <a:ea typeface="Times New Roman" pitchFamily="18" charset="0"/>
              </a:rPr>
              <a:t>Da il massimo risalto al “lavoro” come sancito </a:t>
            </a:r>
            <a:r>
              <a:rPr lang="it-IT" sz="2000" b="1" u="none" dirty="0">
                <a:latin typeface="+mj-lt"/>
                <a:ea typeface="Times New Roman" pitchFamily="18" charset="0"/>
              </a:rPr>
              <a:t>nell’art 1</a:t>
            </a:r>
            <a:r>
              <a:rPr lang="it-IT" sz="2000" u="none" dirty="0">
                <a:latin typeface="+mj-lt"/>
                <a:ea typeface="Times New Roman" pitchFamily="18" charset="0"/>
              </a:rPr>
              <a:t>:</a:t>
            </a:r>
            <a:endParaRPr lang="it-IT" sz="2000" u="none" dirty="0">
              <a:latin typeface="+mj-lt"/>
            </a:endParaRPr>
          </a:p>
          <a:p>
            <a:pPr eaLnBrk="0" hangingPunct="0">
              <a:defRPr/>
            </a:pPr>
            <a:r>
              <a:rPr lang="it-IT" sz="2000" u="none" dirty="0">
                <a:latin typeface="+mj-lt"/>
                <a:cs typeface="Times New Roman" pitchFamily="18" charset="0"/>
              </a:rPr>
              <a:t> “</a:t>
            </a:r>
            <a:r>
              <a:rPr lang="it-IT" sz="2000" i="1" u="none" dirty="0">
                <a:latin typeface="+mj-lt"/>
                <a:cs typeface="Times New Roman" pitchFamily="18" charset="0"/>
              </a:rPr>
              <a:t>L’Italia è una Repubblica democratica fondata sul lavoro”</a:t>
            </a:r>
            <a:endParaRPr lang="it-IT" sz="2000" u="none" dirty="0">
              <a:latin typeface="+mj-lt"/>
            </a:endParaRPr>
          </a:p>
          <a:p>
            <a:pPr eaLnBrk="0" hangingPunct="0">
              <a:defRPr/>
            </a:pPr>
            <a:r>
              <a:rPr lang="it-IT" sz="2000" u="none" dirty="0">
                <a:latin typeface="+mj-lt"/>
                <a:cs typeface="Times New Roman" pitchFamily="18" charset="0"/>
              </a:rPr>
              <a:t>Gli articoli </a:t>
            </a:r>
            <a:r>
              <a:rPr lang="it-IT" sz="2000" b="1" u="none" dirty="0">
                <a:latin typeface="+mj-lt"/>
                <a:cs typeface="Times New Roman" pitchFamily="18" charset="0"/>
              </a:rPr>
              <a:t>2, 32, 35, e 41</a:t>
            </a:r>
            <a:r>
              <a:rPr lang="it-IT" sz="2000" u="none" dirty="0">
                <a:latin typeface="+mj-lt"/>
                <a:cs typeface="Times New Roman" pitchFamily="18" charset="0"/>
              </a:rPr>
              <a:t> affermano la salvaguardia della persona umana in materia di igiene e sicurezza</a:t>
            </a:r>
            <a:endParaRPr lang="it-IT" sz="2000" u="none" dirty="0">
              <a:latin typeface="+mj-lt"/>
            </a:endParaRPr>
          </a:p>
          <a:p>
            <a:pPr eaLnBrk="0" hangingPunct="0">
              <a:defRPr/>
            </a:pPr>
            <a:r>
              <a:rPr lang="it-IT" sz="2000" b="1" u="none" dirty="0">
                <a:latin typeface="+mj-lt"/>
                <a:cs typeface="Times New Roman" pitchFamily="18" charset="0"/>
              </a:rPr>
              <a:t>Art117 </a:t>
            </a:r>
            <a:r>
              <a:rPr lang="it-IT" sz="2000" u="none" dirty="0">
                <a:latin typeface="+mj-lt"/>
                <a:cs typeface="Times New Roman" pitchFamily="18" charset="0"/>
              </a:rPr>
              <a:t>individua le ripartizioni delle competenze fra Stato e Regioni</a:t>
            </a:r>
          </a:p>
          <a:p>
            <a:pPr eaLnBrk="0" hangingPunct="0">
              <a:defRPr/>
            </a:pPr>
            <a:endParaRPr lang="it-IT" sz="2000" u="none" dirty="0">
              <a:latin typeface="+mj-lt"/>
            </a:endParaRPr>
          </a:p>
          <a:p>
            <a:pPr eaLnBrk="0" hangingPunct="0">
              <a:defRPr/>
            </a:pPr>
            <a:r>
              <a:rPr lang="it-IT" sz="2400" b="1" u="none" dirty="0">
                <a:latin typeface="+mj-lt"/>
                <a:cs typeface="Times New Roman" pitchFamily="18" charset="0"/>
              </a:rPr>
              <a:t>Codice Civile</a:t>
            </a:r>
            <a:endParaRPr lang="it-IT" sz="2400" u="none" dirty="0">
              <a:latin typeface="+mj-lt"/>
            </a:endParaRPr>
          </a:p>
          <a:p>
            <a:pPr eaLnBrk="0" hangingPunct="0">
              <a:defRPr/>
            </a:pPr>
            <a:r>
              <a:rPr lang="it-IT" sz="2000" b="1" u="none" dirty="0">
                <a:latin typeface="+mj-lt"/>
                <a:cs typeface="Times New Roman" pitchFamily="18" charset="0"/>
              </a:rPr>
              <a:t>Art 2087</a:t>
            </a:r>
            <a:r>
              <a:rPr lang="it-IT" sz="2000" u="none" dirty="0">
                <a:latin typeface="+mj-lt"/>
                <a:cs typeface="Times New Roman" pitchFamily="18" charset="0"/>
              </a:rPr>
              <a:t> Tutela delle condizioni di lavoro (obbligo dell’imprenditore)</a:t>
            </a:r>
            <a:endParaRPr lang="it-IT" sz="2000" u="none" dirty="0">
              <a:latin typeface="+mj-lt"/>
            </a:endParaRPr>
          </a:p>
          <a:p>
            <a:pPr eaLnBrk="0" hangingPunct="0">
              <a:defRPr/>
            </a:pPr>
            <a:r>
              <a:rPr lang="it-IT" sz="2000" b="1" u="none" dirty="0">
                <a:latin typeface="+mj-lt"/>
                <a:cs typeface="Times New Roman" pitchFamily="18" charset="0"/>
              </a:rPr>
              <a:t>Art 2043</a:t>
            </a:r>
            <a:r>
              <a:rPr lang="it-IT" sz="2000" u="none" dirty="0">
                <a:latin typeface="+mj-lt"/>
                <a:cs typeface="Times New Roman" pitchFamily="18" charset="0"/>
              </a:rPr>
              <a:t> Risarcimento per fatti illeciti (Chi cagiona un danno lo deve risarcire)</a:t>
            </a:r>
            <a:endParaRPr lang="it-IT" sz="2000" u="none" dirty="0">
              <a:latin typeface="+mj-lt"/>
            </a:endParaRPr>
          </a:p>
          <a:p>
            <a:pPr eaLnBrk="0" hangingPunct="0">
              <a:defRPr/>
            </a:pPr>
            <a:r>
              <a:rPr lang="it-IT" sz="2000" b="1" u="none" dirty="0">
                <a:latin typeface="+mj-lt"/>
                <a:cs typeface="Times New Roman" pitchFamily="18" charset="0"/>
              </a:rPr>
              <a:t>Art 2050</a:t>
            </a:r>
            <a:r>
              <a:rPr lang="it-IT" sz="2000" u="none" dirty="0">
                <a:latin typeface="+mj-lt"/>
                <a:cs typeface="Times New Roman" pitchFamily="18" charset="0"/>
              </a:rPr>
              <a:t> Responsabilità per l’esercizio di attività pericolose</a:t>
            </a:r>
            <a:endParaRPr lang="it-IT" sz="2000" u="none" dirty="0">
              <a:latin typeface="+mj-lt"/>
            </a:endParaRPr>
          </a:p>
          <a:p>
            <a:pPr eaLnBrk="0" hangingPunct="0">
              <a:defRPr/>
            </a:pPr>
            <a:r>
              <a:rPr lang="it-IT" sz="2000" b="1" u="none" dirty="0">
                <a:latin typeface="+mj-lt"/>
                <a:cs typeface="Times New Roman" pitchFamily="18" charset="0"/>
              </a:rPr>
              <a:t>Art 2051 </a:t>
            </a:r>
            <a:r>
              <a:rPr lang="it-IT" sz="2000" u="none" dirty="0">
                <a:latin typeface="+mj-lt"/>
                <a:cs typeface="Times New Roman" pitchFamily="18" charset="0"/>
              </a:rPr>
              <a:t>Danno causato da co</a:t>
            </a:r>
            <a:r>
              <a:rPr lang="it-IT" sz="2400" u="none" dirty="0">
                <a:latin typeface="+mj-lt"/>
                <a:cs typeface="Times New Roman" pitchFamily="18" charset="0"/>
              </a:rPr>
              <a:t>sa in custodia</a:t>
            </a:r>
            <a:endParaRPr lang="it-IT" sz="2400" u="none" dirty="0">
              <a:latin typeface="+mj-lt"/>
            </a:endParaRPr>
          </a:p>
          <a:p>
            <a:pPr eaLnBrk="0" hangingPunct="0">
              <a:defRPr/>
            </a:pPr>
            <a:r>
              <a:rPr lang="it-IT" sz="2400" b="1" u="none" dirty="0">
                <a:latin typeface="+mj-lt"/>
                <a:cs typeface="Times New Roman" pitchFamily="18" charset="0"/>
              </a:rPr>
              <a:t>Art 2055 </a:t>
            </a:r>
            <a:r>
              <a:rPr lang="it-IT" sz="2400" u="none" dirty="0">
                <a:latin typeface="+mj-lt"/>
                <a:cs typeface="Times New Roman" pitchFamily="18" charset="0"/>
              </a:rPr>
              <a:t>Responsabilità solidale</a:t>
            </a:r>
          </a:p>
          <a:p>
            <a:pPr eaLnBrk="0" hangingPunct="0">
              <a:defRPr/>
            </a:pPr>
            <a:endParaRPr lang="it-IT" sz="900" dirty="0"/>
          </a:p>
          <a:p>
            <a:pPr eaLnBrk="0" hangingPunct="0">
              <a:defRPr/>
            </a:pPr>
            <a:endParaRPr lang="it-IT" dirty="0"/>
          </a:p>
        </p:txBody>
      </p:sp>
      <p:sp>
        <p:nvSpPr>
          <p:cNvPr id="4" name="Segnaposto piè di pagina 3"/>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3" name="Segnaposto numero diapositiva 2"/>
          <p:cNvSpPr>
            <a:spLocks noGrp="1"/>
          </p:cNvSpPr>
          <p:nvPr>
            <p:ph type="sldNum" sz="quarter" idx="12"/>
          </p:nvPr>
        </p:nvSpPr>
        <p:spPr/>
        <p:txBody>
          <a:bodyPr/>
          <a:lstStyle/>
          <a:p>
            <a:pPr>
              <a:defRPr/>
            </a:pPr>
            <a:fld id="{F8A6D259-C965-48EF-BBCF-C3A7C8B37DC2}" type="slidenum">
              <a:rPr lang="it-IT"/>
              <a:pPr>
                <a:defRPr/>
              </a:pPr>
              <a:t>23</a:t>
            </a:fld>
            <a:endParaRPr lang="it-IT" dirty="0"/>
          </a:p>
        </p:txBody>
      </p:sp>
    </p:spTree>
  </p:cSld>
  <p:clrMapOvr>
    <a:masterClrMapping/>
  </p:clrMapOvr>
  <p:transition>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eaLnBrk="1" fontAlgn="auto" hangingPunct="1">
              <a:spcAft>
                <a:spcPts val="0"/>
              </a:spcAft>
              <a:defRPr/>
            </a:pPr>
            <a:r>
              <a:rPr lang="it-IT" b="1" dirty="0" smtClean="0">
                <a:solidFill>
                  <a:schemeClr val="tx2">
                    <a:satMod val="200000"/>
                  </a:schemeClr>
                </a:solidFill>
              </a:rPr>
              <a:t>Codice Penale</a:t>
            </a:r>
            <a:r>
              <a:rPr lang="it-IT" i="1" dirty="0" smtClean="0">
                <a:solidFill>
                  <a:schemeClr val="tx2">
                    <a:satMod val="200000"/>
                  </a:schemeClr>
                </a:solidFill>
              </a:rPr>
              <a:t/>
            </a:r>
            <a:br>
              <a:rPr lang="it-IT" i="1" dirty="0" smtClean="0">
                <a:solidFill>
                  <a:schemeClr val="tx2">
                    <a:satMod val="200000"/>
                  </a:schemeClr>
                </a:solidFill>
              </a:rPr>
            </a:br>
            <a:endParaRPr lang="it-IT" dirty="0">
              <a:solidFill>
                <a:schemeClr val="tx2">
                  <a:satMod val="200000"/>
                </a:schemeClr>
              </a:solidFill>
            </a:endParaRPr>
          </a:p>
        </p:txBody>
      </p:sp>
      <p:sp>
        <p:nvSpPr>
          <p:cNvPr id="3" name="Segnaposto contenuto 2"/>
          <p:cNvSpPr>
            <a:spLocks noGrp="1"/>
          </p:cNvSpPr>
          <p:nvPr>
            <p:ph idx="1"/>
          </p:nvPr>
        </p:nvSpPr>
        <p:spPr>
          <a:xfrm>
            <a:off x="457200" y="1882808"/>
            <a:ext cx="8229600" cy="4138480"/>
          </a:xfrm>
        </p:spPr>
        <p:txBody>
          <a:bodyPr>
            <a:normAutofit fontScale="92500" lnSpcReduction="10000"/>
          </a:bodyPr>
          <a:lstStyle/>
          <a:p>
            <a:pPr marL="411480" indent="-274320" eaLnBrk="1" fontAlgn="auto" hangingPunct="1">
              <a:spcAft>
                <a:spcPts val="0"/>
              </a:spcAft>
              <a:buClr>
                <a:schemeClr val="accent3"/>
              </a:buClr>
              <a:buFont typeface="Wingdings"/>
              <a:buChar char=""/>
              <a:defRPr/>
            </a:pPr>
            <a:r>
              <a:rPr lang="it-IT" b="1" dirty="0" smtClean="0">
                <a:latin typeface="+mj-lt"/>
              </a:rPr>
              <a:t>Art 582</a:t>
            </a:r>
            <a:r>
              <a:rPr lang="it-IT" dirty="0" smtClean="0">
                <a:latin typeface="+mj-lt"/>
              </a:rPr>
              <a:t> Lesioni penali</a:t>
            </a:r>
            <a:endParaRPr lang="it-IT" i="1" dirty="0" smtClean="0">
              <a:latin typeface="+mj-lt"/>
            </a:endParaRPr>
          </a:p>
          <a:p>
            <a:pPr marL="411480" indent="-274320" eaLnBrk="1" fontAlgn="auto" hangingPunct="1">
              <a:spcAft>
                <a:spcPts val="0"/>
              </a:spcAft>
              <a:buClr>
                <a:schemeClr val="accent3"/>
              </a:buClr>
              <a:buFont typeface="Wingdings"/>
              <a:buChar char=""/>
              <a:defRPr/>
            </a:pPr>
            <a:r>
              <a:rPr lang="it-IT" b="1" dirty="0" smtClean="0">
                <a:latin typeface="+mj-lt"/>
              </a:rPr>
              <a:t>Art 583 </a:t>
            </a:r>
            <a:r>
              <a:rPr lang="it-IT" dirty="0" smtClean="0">
                <a:latin typeface="+mj-lt"/>
              </a:rPr>
              <a:t>Circostanze aggravanti. La sanzione varia in funzione della sua gravità</a:t>
            </a:r>
            <a:endParaRPr lang="it-IT" i="1" dirty="0" smtClean="0">
              <a:latin typeface="+mj-lt"/>
            </a:endParaRPr>
          </a:p>
          <a:p>
            <a:pPr marL="411480" indent="-274320" eaLnBrk="1" fontAlgn="auto" hangingPunct="1">
              <a:spcAft>
                <a:spcPts val="0"/>
              </a:spcAft>
              <a:buClr>
                <a:schemeClr val="accent3"/>
              </a:buClr>
              <a:buFont typeface="Wingdings"/>
              <a:buChar char=""/>
              <a:defRPr/>
            </a:pPr>
            <a:r>
              <a:rPr lang="it-IT" b="1" dirty="0" smtClean="0">
                <a:latin typeface="+mj-lt"/>
              </a:rPr>
              <a:t>Art 589</a:t>
            </a:r>
            <a:r>
              <a:rPr lang="it-IT" dirty="0" smtClean="0">
                <a:latin typeface="+mj-lt"/>
              </a:rPr>
              <a:t> Omicidio colposo</a:t>
            </a:r>
            <a:endParaRPr lang="it-IT" i="1" dirty="0" smtClean="0">
              <a:latin typeface="+mj-lt"/>
            </a:endParaRPr>
          </a:p>
          <a:p>
            <a:pPr marL="411480" indent="-274320" eaLnBrk="1" fontAlgn="auto" hangingPunct="1">
              <a:spcAft>
                <a:spcPts val="0"/>
              </a:spcAft>
              <a:buClr>
                <a:schemeClr val="accent3"/>
              </a:buClr>
              <a:buFont typeface="Wingdings"/>
              <a:buChar char=""/>
              <a:defRPr/>
            </a:pPr>
            <a:r>
              <a:rPr lang="it-IT" b="1" dirty="0" smtClean="0">
                <a:latin typeface="+mj-lt"/>
              </a:rPr>
              <a:t>Art 590 </a:t>
            </a:r>
            <a:r>
              <a:rPr lang="it-IT" dirty="0" smtClean="0">
                <a:latin typeface="+mj-lt"/>
              </a:rPr>
              <a:t>Lesioni penali colpose</a:t>
            </a:r>
            <a:endParaRPr lang="it-IT" i="1" dirty="0" smtClean="0">
              <a:latin typeface="+mj-lt"/>
            </a:endParaRPr>
          </a:p>
          <a:p>
            <a:pPr marL="411480" indent="-274320" eaLnBrk="1" fontAlgn="auto" hangingPunct="1">
              <a:spcAft>
                <a:spcPts val="0"/>
              </a:spcAft>
              <a:buClr>
                <a:schemeClr val="accent3"/>
              </a:buClr>
              <a:buFont typeface="Wingdings"/>
              <a:buChar char=""/>
              <a:defRPr/>
            </a:pPr>
            <a:r>
              <a:rPr lang="it-IT" b="1" dirty="0" smtClean="0">
                <a:latin typeface="+mj-lt"/>
              </a:rPr>
              <a:t>Art 437</a:t>
            </a:r>
            <a:r>
              <a:rPr lang="it-IT" dirty="0" smtClean="0">
                <a:latin typeface="+mj-lt"/>
              </a:rPr>
              <a:t> Omissione dolosa di cautele antinfortunistiche</a:t>
            </a:r>
            <a:endParaRPr lang="it-IT" i="1" dirty="0" smtClean="0">
              <a:latin typeface="+mj-lt"/>
            </a:endParaRPr>
          </a:p>
          <a:p>
            <a:pPr marL="411480" indent="-274320" eaLnBrk="1" fontAlgn="auto" hangingPunct="1">
              <a:spcAft>
                <a:spcPts val="0"/>
              </a:spcAft>
              <a:buClr>
                <a:schemeClr val="accent3"/>
              </a:buClr>
              <a:buFont typeface="Wingdings"/>
              <a:buChar char=""/>
              <a:defRPr/>
            </a:pPr>
            <a:r>
              <a:rPr lang="it-IT" b="1" dirty="0" smtClean="0">
                <a:latin typeface="+mj-lt"/>
              </a:rPr>
              <a:t>Art 451</a:t>
            </a:r>
            <a:r>
              <a:rPr lang="it-IT" dirty="0" smtClean="0">
                <a:latin typeface="+mj-lt"/>
              </a:rPr>
              <a:t> Omissione colposa di cautele antinfortunistiche</a:t>
            </a:r>
            <a:endParaRPr lang="it-IT" i="1" dirty="0" smtClean="0">
              <a:latin typeface="+mj-lt"/>
            </a:endParaRPr>
          </a:p>
          <a:p>
            <a:pPr marL="411480" indent="-274320" eaLnBrk="1" fontAlgn="auto" hangingPunct="1">
              <a:spcAft>
                <a:spcPts val="0"/>
              </a:spcAft>
              <a:buClr>
                <a:schemeClr val="accent3"/>
              </a:buClr>
              <a:buFont typeface="Wingdings"/>
              <a:buChar char=""/>
              <a:defRPr/>
            </a:pPr>
            <a:endParaRPr lang="it-IT" dirty="0"/>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4" name="Segnaposto numero diapositiva 3"/>
          <p:cNvSpPr>
            <a:spLocks noGrp="1"/>
          </p:cNvSpPr>
          <p:nvPr>
            <p:ph type="sldNum" sz="quarter" idx="12"/>
          </p:nvPr>
        </p:nvSpPr>
        <p:spPr/>
        <p:txBody>
          <a:bodyPr/>
          <a:lstStyle/>
          <a:p>
            <a:pPr>
              <a:defRPr/>
            </a:pPr>
            <a:fld id="{39486A01-333D-4759-BAE6-8BCD6EBC9EAE}" type="slidenum">
              <a:rPr lang="it-IT"/>
              <a:pPr>
                <a:defRPr/>
              </a:pPr>
              <a:t>24</a:t>
            </a:fld>
            <a:endParaRPr lang="it-IT" dirty="0"/>
          </a:p>
        </p:txBody>
      </p:sp>
    </p:spTree>
  </p:cSld>
  <p:clrMapOvr>
    <a:masterClrMapping/>
  </p:clrMapOvr>
  <p:transition>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4" name="Segnaposto numero diapositiva 3"/>
          <p:cNvSpPr>
            <a:spLocks noGrp="1"/>
          </p:cNvSpPr>
          <p:nvPr>
            <p:ph type="sldNum" sz="quarter" idx="12"/>
          </p:nvPr>
        </p:nvSpPr>
        <p:spPr/>
        <p:txBody>
          <a:bodyPr/>
          <a:lstStyle/>
          <a:p>
            <a:pPr>
              <a:defRPr/>
            </a:pPr>
            <a:fld id="{41EE22C8-67F6-4229-AB20-DF7B7A9C729D}" type="slidenum">
              <a:rPr lang="it-IT"/>
              <a:pPr>
                <a:defRPr/>
              </a:pPr>
              <a:t>25</a:t>
            </a:fld>
            <a:endParaRPr lang="it-IT" dirty="0"/>
          </a:p>
        </p:txBody>
      </p:sp>
      <p:sp>
        <p:nvSpPr>
          <p:cNvPr id="3" name="Segnaposto contenuto 2"/>
          <p:cNvSpPr>
            <a:spLocks noGrp="1"/>
          </p:cNvSpPr>
          <p:nvPr>
            <p:ph idx="4294967295"/>
          </p:nvPr>
        </p:nvSpPr>
        <p:spPr>
          <a:xfrm>
            <a:off x="0" y="495300"/>
            <a:ext cx="8429625" cy="6005513"/>
          </a:xfrm>
        </p:spPr>
        <p:txBody>
          <a:bodyPr>
            <a:normAutofit fontScale="85000" lnSpcReduction="20000"/>
          </a:bodyPr>
          <a:lstStyle/>
          <a:p>
            <a:pPr marL="411480" indent="-274320" eaLnBrk="1" fontAlgn="auto" hangingPunct="1">
              <a:spcAft>
                <a:spcPts val="0"/>
              </a:spcAft>
              <a:buClr>
                <a:schemeClr val="accent3"/>
              </a:buClr>
              <a:buFont typeface="Wingdings"/>
              <a:buChar char=""/>
              <a:defRPr/>
            </a:pPr>
            <a:r>
              <a:rPr lang="it-IT" sz="4500" b="1" dirty="0" smtClean="0">
                <a:solidFill>
                  <a:schemeClr val="tx2">
                    <a:satMod val="200000"/>
                  </a:schemeClr>
                </a:solidFill>
                <a:latin typeface="+mj-lt"/>
                <a:ea typeface="+mj-ea"/>
                <a:cs typeface="+mj-cs"/>
              </a:rPr>
              <a:t>Reato colposo:</a:t>
            </a:r>
          </a:p>
          <a:p>
            <a:pPr marL="411480" indent="-274320" eaLnBrk="1" fontAlgn="auto" hangingPunct="1">
              <a:spcAft>
                <a:spcPts val="0"/>
              </a:spcAft>
              <a:buClr>
                <a:schemeClr val="accent3"/>
              </a:buClr>
              <a:buFont typeface="Wingdings"/>
              <a:buChar char=""/>
              <a:defRPr/>
            </a:pPr>
            <a:r>
              <a:rPr lang="it-IT" i="1" dirty="0" smtClean="0">
                <a:latin typeface="+mj-lt"/>
              </a:rPr>
              <a:t>“evento non voluto che si verifica per negligenza o imprudenza o imperizia o per inosservanza delle leggi,regolamenti,ordini o discipline” </a:t>
            </a:r>
            <a:r>
              <a:rPr lang="it-IT" dirty="0" smtClean="0">
                <a:latin typeface="+mj-lt"/>
              </a:rPr>
              <a:t>(art 43 c.p.)</a:t>
            </a:r>
            <a:endParaRPr lang="it-IT" i="1" dirty="0" smtClean="0">
              <a:latin typeface="+mj-lt"/>
            </a:endParaRPr>
          </a:p>
          <a:p>
            <a:pPr marL="411480" indent="-274320" eaLnBrk="1" fontAlgn="auto" hangingPunct="1">
              <a:spcAft>
                <a:spcPts val="0"/>
              </a:spcAft>
              <a:buClr>
                <a:schemeClr val="accent3"/>
              </a:buClr>
              <a:buFont typeface="Wingdings 2"/>
              <a:buNone/>
              <a:defRPr/>
            </a:pPr>
            <a:endParaRPr lang="it-IT" i="1" dirty="0" smtClean="0">
              <a:latin typeface="+mj-lt"/>
            </a:endParaRPr>
          </a:p>
          <a:p>
            <a:pPr marL="411480" indent="-274320" eaLnBrk="1" fontAlgn="auto" hangingPunct="1">
              <a:spcAft>
                <a:spcPts val="0"/>
              </a:spcAft>
              <a:buClr>
                <a:schemeClr val="accent3"/>
              </a:buClr>
              <a:buFont typeface="Wingdings"/>
              <a:buChar char=""/>
              <a:defRPr/>
            </a:pPr>
            <a:r>
              <a:rPr lang="it-IT" sz="4500" b="1" dirty="0" smtClean="0">
                <a:solidFill>
                  <a:schemeClr val="tx2">
                    <a:satMod val="200000"/>
                  </a:schemeClr>
                </a:solidFill>
                <a:latin typeface="+mj-lt"/>
                <a:ea typeface="+mj-ea"/>
                <a:cs typeface="+mj-cs"/>
              </a:rPr>
              <a:t>Dolo</a:t>
            </a:r>
          </a:p>
          <a:p>
            <a:pPr marL="411480" indent="-274320" eaLnBrk="1" fontAlgn="auto" hangingPunct="1">
              <a:spcAft>
                <a:spcPts val="0"/>
              </a:spcAft>
              <a:buClr>
                <a:schemeClr val="accent3"/>
              </a:buClr>
              <a:buFont typeface="Wingdings"/>
              <a:buChar char=""/>
              <a:defRPr/>
            </a:pPr>
            <a:r>
              <a:rPr lang="it-IT" i="1" dirty="0" smtClean="0">
                <a:latin typeface="+mj-lt"/>
              </a:rPr>
              <a:t>“Consapevolezza e accettazione del pericolo insito nell’operare senza le misure necessarie per prevenire disastri,infortuni sul lavoro qualunque ne sia la ragione e anche se  l’agente risulta mosso dall’intento di ridurre i costi dell’opera e magari speri che il disastro o l’infortunio non si verifichi”</a:t>
            </a:r>
            <a:r>
              <a:rPr lang="it-IT" dirty="0" smtClean="0">
                <a:latin typeface="+mj-lt"/>
              </a:rPr>
              <a:t>  (art 437 c.p.)</a:t>
            </a:r>
            <a:endParaRPr lang="it-IT" i="1" dirty="0" smtClean="0">
              <a:latin typeface="+mj-lt"/>
            </a:endParaRPr>
          </a:p>
          <a:p>
            <a:pPr marL="411480" indent="-274320" eaLnBrk="1" fontAlgn="auto" hangingPunct="1">
              <a:spcAft>
                <a:spcPts val="0"/>
              </a:spcAft>
              <a:buClr>
                <a:schemeClr val="accent3"/>
              </a:buClr>
              <a:buFont typeface="Wingdings 2"/>
              <a:buNone/>
              <a:defRPr/>
            </a:pPr>
            <a:endParaRPr lang="it-IT" i="1" dirty="0" smtClean="0">
              <a:latin typeface="+mj-lt"/>
            </a:endParaRPr>
          </a:p>
          <a:p>
            <a:pPr marL="411480" indent="-274320" eaLnBrk="1" fontAlgn="auto" hangingPunct="1">
              <a:spcAft>
                <a:spcPts val="0"/>
              </a:spcAft>
              <a:buClr>
                <a:schemeClr val="accent3"/>
              </a:buClr>
              <a:buFont typeface="Wingdings 2"/>
              <a:buNone/>
              <a:defRPr/>
            </a:pPr>
            <a:r>
              <a:rPr lang="it-IT" dirty="0" smtClean="0"/>
              <a:t> </a:t>
            </a:r>
            <a:endParaRPr lang="it-IT" i="1" dirty="0" smtClean="0"/>
          </a:p>
          <a:p>
            <a:pPr marL="411480" indent="-274320" eaLnBrk="1" fontAlgn="auto" hangingPunct="1">
              <a:spcAft>
                <a:spcPts val="0"/>
              </a:spcAft>
              <a:buClr>
                <a:schemeClr val="accent3"/>
              </a:buClr>
              <a:buFont typeface="Wingdings"/>
              <a:buChar char=""/>
              <a:defRPr/>
            </a:pPr>
            <a:endParaRPr lang="it-IT" dirty="0"/>
          </a:p>
        </p:txBody>
      </p:sp>
    </p:spTree>
  </p:cSld>
  <p:clrMapOvr>
    <a:masterClrMapping/>
  </p:clrMapOvr>
  <p:transition>
    <p:pull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357188" y="214563"/>
            <a:ext cx="8786812" cy="6355586"/>
          </a:xfrm>
          <a:prstGeom prst="rect">
            <a:avLst/>
          </a:prstGeom>
          <a:noFill/>
          <a:ln w="9525">
            <a:noFill/>
            <a:miter lim="800000"/>
            <a:headEnd/>
            <a:tailEnd/>
          </a:ln>
        </p:spPr>
        <p:txBody>
          <a:bodyPr wrap="square" anchor="ctr">
            <a:spAutoFit/>
          </a:bodyPr>
          <a:lstStyle/>
          <a:p>
            <a:pPr algn="ctr">
              <a:defRPr/>
            </a:pPr>
            <a:r>
              <a:rPr lang="it-IT" sz="2400" b="1" u="none" dirty="0">
                <a:solidFill>
                  <a:schemeClr val="tx2">
                    <a:satMod val="200000"/>
                  </a:schemeClr>
                </a:solidFill>
                <a:latin typeface="+mj-lt"/>
                <a:ea typeface="+mj-ea"/>
                <a:cs typeface="+mj-cs"/>
              </a:rPr>
              <a:t>DECRETI</a:t>
            </a:r>
          </a:p>
          <a:p>
            <a:pPr>
              <a:defRPr/>
            </a:pPr>
            <a:endParaRPr lang="it-IT" sz="900" u="none" dirty="0">
              <a:latin typeface="+mj-lt"/>
              <a:ea typeface="Times New Roman" pitchFamily="18" charset="0"/>
            </a:endParaRPr>
          </a:p>
          <a:p>
            <a:pPr eaLnBrk="0" hangingPunct="0">
              <a:defRPr/>
            </a:pPr>
            <a:r>
              <a:rPr lang="it-IT" sz="1400" b="1" u="none" dirty="0">
                <a:latin typeface="+mj-lt"/>
                <a:ea typeface="Times New Roman" pitchFamily="18" charset="0"/>
              </a:rPr>
              <a:t>DPR 520 del 1955</a:t>
            </a:r>
            <a:endParaRPr lang="it-IT" sz="1400" u="none" dirty="0">
              <a:latin typeface="+mj-lt"/>
              <a:ea typeface="Times New Roman" pitchFamily="18" charset="0"/>
            </a:endParaRPr>
          </a:p>
          <a:p>
            <a:pPr eaLnBrk="0" hangingPunct="0">
              <a:defRPr/>
            </a:pPr>
            <a:r>
              <a:rPr lang="it-IT" sz="1400" u="none" dirty="0">
                <a:latin typeface="+mj-lt"/>
                <a:ea typeface="Times New Roman" pitchFamily="18" charset="0"/>
              </a:rPr>
              <a:t>Definisce i poteri ispettivi degli organi di vigilanza inclusi gli ispettori ASL dopo la L833/78 riforma sanitaria</a:t>
            </a:r>
          </a:p>
          <a:p>
            <a:pPr eaLnBrk="0" hangingPunct="0">
              <a:defRPr/>
            </a:pPr>
            <a:r>
              <a:rPr lang="it-IT" sz="1400" u="none" dirty="0">
                <a:latin typeface="+mj-lt"/>
                <a:cs typeface="Times New Roman" pitchFamily="18" charset="0"/>
              </a:rPr>
              <a:t>Potestà di diffida non è più consentita (art25 comma 1 DLgs 758/94)</a:t>
            </a:r>
            <a:endParaRPr lang="it-IT" sz="1400" u="none" dirty="0">
              <a:latin typeface="+mj-lt"/>
            </a:endParaRPr>
          </a:p>
          <a:p>
            <a:pPr eaLnBrk="0" hangingPunct="0">
              <a:defRPr/>
            </a:pPr>
            <a:r>
              <a:rPr lang="it-IT" sz="1400" u="none" dirty="0">
                <a:latin typeface="+mj-lt"/>
                <a:cs typeface="Times New Roman" pitchFamily="18" charset="0"/>
              </a:rPr>
              <a:t>Le disposizioni impartite (art 10) degli ispettori sono </a:t>
            </a:r>
            <a:r>
              <a:rPr lang="it-IT" sz="1400" u="none" dirty="0" smtClean="0">
                <a:latin typeface="+mj-lt"/>
                <a:cs typeface="Times New Roman" pitchFamily="18" charset="0"/>
              </a:rPr>
              <a:t>esecutivi</a:t>
            </a:r>
            <a:endParaRPr lang="it-IT" sz="1400" u="none" dirty="0">
              <a:latin typeface="+mj-lt"/>
            </a:endParaRPr>
          </a:p>
          <a:p>
            <a:pPr eaLnBrk="0" hangingPunct="0">
              <a:defRPr/>
            </a:pPr>
            <a:r>
              <a:rPr lang="it-IT" sz="1400" b="1" u="none" dirty="0">
                <a:latin typeface="+mj-lt"/>
                <a:cs typeface="Times New Roman" pitchFamily="18" charset="0"/>
              </a:rPr>
              <a:t>DPR 547</a:t>
            </a:r>
            <a:r>
              <a:rPr lang="it-IT" sz="1400" u="none" dirty="0">
                <a:latin typeface="+mj-lt"/>
                <a:cs typeface="Times New Roman" pitchFamily="18" charset="0"/>
              </a:rPr>
              <a:t> prevenzione infortuni (</a:t>
            </a:r>
            <a:r>
              <a:rPr lang="it-IT" sz="1400" u="none" dirty="0" err="1">
                <a:latin typeface="+mj-lt"/>
                <a:cs typeface="Times New Roman" pitchFamily="18" charset="0"/>
              </a:rPr>
              <a:t>abr</a:t>
            </a:r>
            <a:r>
              <a:rPr lang="it-IT" sz="1400" u="none" dirty="0">
                <a:latin typeface="+mj-lt"/>
                <a:cs typeface="Times New Roman" pitchFamily="18" charset="0"/>
              </a:rPr>
              <a:t>) Gli articoli stabilivano i requisiti per garantire la </a:t>
            </a:r>
            <a:r>
              <a:rPr lang="it-IT" sz="1400" u="none" dirty="0" smtClean="0">
                <a:latin typeface="+mj-lt"/>
                <a:cs typeface="Times New Roman" pitchFamily="18" charset="0"/>
              </a:rPr>
              <a:t>sicurezza</a:t>
            </a:r>
            <a:endParaRPr lang="it-IT" sz="1400" u="none" dirty="0">
              <a:latin typeface="+mj-lt"/>
              <a:cs typeface="Times New Roman" pitchFamily="18" charset="0"/>
            </a:endParaRPr>
          </a:p>
          <a:p>
            <a:pPr eaLnBrk="0" hangingPunct="0">
              <a:defRPr/>
            </a:pPr>
            <a:r>
              <a:rPr lang="it-IT" sz="1400" b="1" u="none" dirty="0">
                <a:latin typeface="+mj-lt"/>
                <a:cs typeface="Times New Roman" pitchFamily="18" charset="0"/>
              </a:rPr>
              <a:t>DPR 303</a:t>
            </a:r>
            <a:r>
              <a:rPr lang="it-IT" sz="1400" u="none" dirty="0">
                <a:latin typeface="+mj-lt"/>
                <a:cs typeface="Times New Roman" pitchFamily="18" charset="0"/>
              </a:rPr>
              <a:t> igiene del lavoro abrogato ad eccezione art 64 che riguarda le ispezioni effettuate dagli ispettori</a:t>
            </a:r>
          </a:p>
          <a:p>
            <a:pPr eaLnBrk="0" hangingPunct="0">
              <a:defRPr/>
            </a:pPr>
            <a:r>
              <a:rPr lang="it-IT" sz="1400" b="1" u="none" dirty="0" smtClean="0">
                <a:latin typeface="+mj-lt"/>
                <a:cs typeface="Times New Roman" pitchFamily="18" charset="0"/>
              </a:rPr>
              <a:t>DPR </a:t>
            </a:r>
            <a:r>
              <a:rPr lang="it-IT" sz="1400" b="1" u="none" dirty="0">
                <a:latin typeface="+mj-lt"/>
                <a:cs typeface="Times New Roman" pitchFamily="18" charset="0"/>
              </a:rPr>
              <a:t>164</a:t>
            </a:r>
            <a:r>
              <a:rPr lang="it-IT" sz="1400" u="none" dirty="0">
                <a:latin typeface="+mj-lt"/>
                <a:cs typeface="Times New Roman" pitchFamily="18" charset="0"/>
              </a:rPr>
              <a:t> prevenzione del lavoro nelle costruzioni (</a:t>
            </a:r>
            <a:r>
              <a:rPr lang="it-IT" sz="1400" u="none" dirty="0" err="1">
                <a:latin typeface="+mj-lt"/>
                <a:cs typeface="Times New Roman" pitchFamily="18" charset="0"/>
              </a:rPr>
              <a:t>abr</a:t>
            </a:r>
            <a:r>
              <a:rPr lang="it-IT" sz="1400" u="none" dirty="0">
                <a:latin typeface="+mj-lt"/>
                <a:cs typeface="Times New Roman" pitchFamily="18" charset="0"/>
              </a:rPr>
              <a:t>)</a:t>
            </a:r>
          </a:p>
          <a:p>
            <a:pPr eaLnBrk="0" hangingPunct="0">
              <a:defRPr/>
            </a:pPr>
            <a:r>
              <a:rPr lang="it-IT" sz="2400" b="1" u="none" dirty="0" smtClean="0">
                <a:solidFill>
                  <a:schemeClr val="tx2">
                    <a:satMod val="200000"/>
                  </a:schemeClr>
                </a:solidFill>
                <a:latin typeface="+mj-lt"/>
                <a:ea typeface="+mj-ea"/>
                <a:cs typeface="+mj-cs"/>
              </a:rPr>
              <a:t>L.300 </a:t>
            </a:r>
            <a:r>
              <a:rPr lang="it-IT" sz="2400" b="1" u="none" dirty="0">
                <a:solidFill>
                  <a:schemeClr val="tx2">
                    <a:satMod val="200000"/>
                  </a:schemeClr>
                </a:solidFill>
                <a:latin typeface="+mj-lt"/>
                <a:ea typeface="+mj-ea"/>
                <a:cs typeface="+mj-cs"/>
              </a:rPr>
              <a:t>del 1970  </a:t>
            </a:r>
            <a:r>
              <a:rPr lang="it-IT" sz="1400" b="1" u="none" dirty="0">
                <a:latin typeface="+mj-lt"/>
                <a:cs typeface="Times New Roman" pitchFamily="18" charset="0"/>
              </a:rPr>
              <a:t>(Statuto dei lavoratori )</a:t>
            </a:r>
            <a:endParaRPr lang="it-IT" sz="1400" u="none" dirty="0">
              <a:latin typeface="+mj-lt"/>
            </a:endParaRPr>
          </a:p>
          <a:p>
            <a:pPr eaLnBrk="0" hangingPunct="0">
              <a:defRPr/>
            </a:pPr>
            <a:r>
              <a:rPr lang="it-IT" sz="1400" b="1" u="none" dirty="0">
                <a:latin typeface="+mj-lt"/>
                <a:cs typeface="Times New Roman" pitchFamily="18" charset="0"/>
              </a:rPr>
              <a:t>Art 5 </a:t>
            </a:r>
            <a:r>
              <a:rPr lang="it-IT" sz="1400" u="none" dirty="0">
                <a:latin typeface="+mj-lt"/>
                <a:cs typeface="Times New Roman" pitchFamily="18" charset="0"/>
              </a:rPr>
              <a:t>accertamenti sanitari</a:t>
            </a:r>
            <a:endParaRPr lang="it-IT" sz="1400" u="none" dirty="0">
              <a:latin typeface="+mj-lt"/>
            </a:endParaRPr>
          </a:p>
          <a:p>
            <a:pPr eaLnBrk="0" hangingPunct="0">
              <a:defRPr/>
            </a:pPr>
            <a:r>
              <a:rPr lang="it-IT" sz="1400" b="1" u="none" dirty="0">
                <a:latin typeface="+mj-lt"/>
                <a:cs typeface="Times New Roman" pitchFamily="18" charset="0"/>
              </a:rPr>
              <a:t>Art9</a:t>
            </a:r>
            <a:r>
              <a:rPr lang="it-IT" sz="1400" u="none" dirty="0">
                <a:latin typeface="+mj-lt"/>
                <a:cs typeface="Times New Roman" pitchFamily="18" charset="0"/>
              </a:rPr>
              <a:t> diritto del lavoratore di controllo e di proposta in materia di salute ed integrità fisica </a:t>
            </a:r>
            <a:r>
              <a:rPr lang="it-IT" sz="1400" i="1" u="none" dirty="0">
                <a:latin typeface="+mj-lt"/>
                <a:cs typeface="Times New Roman" pitchFamily="18" charset="0"/>
              </a:rPr>
              <a:t>“mediante loro rappresentante”</a:t>
            </a:r>
          </a:p>
          <a:p>
            <a:pPr eaLnBrk="0" hangingPunct="0">
              <a:defRPr/>
            </a:pPr>
            <a:r>
              <a:rPr lang="it-IT" u="none" dirty="0" smtClean="0">
                <a:solidFill>
                  <a:srgbClr val="FF0000"/>
                </a:solidFill>
                <a:latin typeface="+mj-lt"/>
                <a:cs typeface="Times New Roman" pitchFamily="18" charset="0"/>
              </a:rPr>
              <a:t> </a:t>
            </a:r>
            <a:r>
              <a:rPr lang="it-IT" sz="2400" b="1" u="none" dirty="0">
                <a:solidFill>
                  <a:schemeClr val="tx2">
                    <a:satMod val="200000"/>
                  </a:schemeClr>
                </a:solidFill>
                <a:latin typeface="+mj-lt"/>
                <a:ea typeface="+mj-ea"/>
                <a:cs typeface="+mj-cs"/>
              </a:rPr>
              <a:t>L.833 del 23/12/78 </a:t>
            </a:r>
            <a:r>
              <a:rPr lang="it-IT" sz="1400" b="1" u="none" dirty="0">
                <a:latin typeface="+mj-lt"/>
                <a:cs typeface="Times New Roman" pitchFamily="18" charset="0"/>
              </a:rPr>
              <a:t>(</a:t>
            </a:r>
            <a:r>
              <a:rPr lang="it-IT" sz="1400" b="1" i="1" u="none" dirty="0">
                <a:latin typeface="+mj-lt"/>
                <a:cs typeface="Times New Roman" pitchFamily="18" charset="0"/>
              </a:rPr>
              <a:t> L</a:t>
            </a:r>
            <a:r>
              <a:rPr lang="it-IT" sz="1400" b="1" u="none" dirty="0">
                <a:latin typeface="+mj-lt"/>
                <a:cs typeface="Times New Roman" pitchFamily="18" charset="0"/>
              </a:rPr>
              <a:t>egge Riforma Sanitaria)  </a:t>
            </a:r>
            <a:endParaRPr lang="it-IT" sz="1400" u="none" dirty="0">
              <a:latin typeface="+mj-lt"/>
            </a:endParaRPr>
          </a:p>
          <a:p>
            <a:pPr eaLnBrk="0" hangingPunct="0">
              <a:defRPr/>
            </a:pPr>
            <a:r>
              <a:rPr lang="it-IT" sz="1400" u="none" dirty="0">
                <a:latin typeface="+mj-lt"/>
                <a:cs typeface="Times New Roman" pitchFamily="18" charset="0"/>
              </a:rPr>
              <a:t>Istituzione del Servizio Sanitario Nazionale. Si prefigge di :</a:t>
            </a:r>
            <a:endParaRPr lang="it-IT" sz="1400" u="none" dirty="0">
              <a:latin typeface="+mj-lt"/>
            </a:endParaRPr>
          </a:p>
          <a:p>
            <a:pPr eaLnBrk="0" hangingPunct="0">
              <a:defRPr/>
            </a:pPr>
            <a:r>
              <a:rPr lang="it-IT" sz="1400" u="none" dirty="0">
                <a:latin typeface="+mj-lt"/>
                <a:cs typeface="Times New Roman" pitchFamily="18" charset="0"/>
              </a:rPr>
              <a:t>Considerare unitariamente ambiente di lavoro e di vita</a:t>
            </a:r>
            <a:endParaRPr lang="it-IT" sz="1400" u="none" dirty="0">
              <a:latin typeface="+mj-lt"/>
            </a:endParaRPr>
          </a:p>
          <a:p>
            <a:pPr eaLnBrk="0" hangingPunct="0">
              <a:defRPr/>
            </a:pPr>
            <a:r>
              <a:rPr lang="it-IT" sz="1400" u="none" dirty="0">
                <a:latin typeface="+mj-lt"/>
                <a:cs typeface="Times New Roman" pitchFamily="18" charset="0"/>
              </a:rPr>
              <a:t>Concentrare ogni sforzo sulla prevenzione</a:t>
            </a:r>
            <a:endParaRPr lang="it-IT" sz="1400" u="none" dirty="0">
              <a:latin typeface="+mj-lt"/>
            </a:endParaRPr>
          </a:p>
          <a:p>
            <a:pPr eaLnBrk="0" hangingPunct="0">
              <a:defRPr/>
            </a:pPr>
            <a:r>
              <a:rPr lang="it-IT" sz="1400" b="1" u="none" dirty="0">
                <a:latin typeface="+mj-lt"/>
                <a:cs typeface="Times New Roman" pitchFamily="18" charset="0"/>
              </a:rPr>
              <a:t>Art 14</a:t>
            </a:r>
            <a:r>
              <a:rPr lang="it-IT" sz="1400" u="none" dirty="0">
                <a:latin typeface="+mj-lt"/>
                <a:cs typeface="Times New Roman" pitchFamily="18" charset="0"/>
              </a:rPr>
              <a:t> attribuzione alle ASL competenze in materia di igiene e medicina del lavoro,prevenzione infortuni e malattie professionali</a:t>
            </a:r>
            <a:endParaRPr lang="it-IT" sz="1400" u="none" dirty="0">
              <a:latin typeface="+mj-lt"/>
            </a:endParaRPr>
          </a:p>
          <a:p>
            <a:pPr eaLnBrk="0" hangingPunct="0">
              <a:defRPr/>
            </a:pPr>
            <a:r>
              <a:rPr lang="it-IT" sz="1400" b="1" u="none" dirty="0">
                <a:latin typeface="+mj-lt"/>
                <a:cs typeface="Times New Roman" pitchFamily="18" charset="0"/>
              </a:rPr>
              <a:t>Art 20</a:t>
            </a:r>
            <a:r>
              <a:rPr lang="it-IT" sz="1400" u="none" dirty="0">
                <a:latin typeface="+mj-lt"/>
                <a:cs typeface="Times New Roman" pitchFamily="18" charset="0"/>
              </a:rPr>
              <a:t> definisce le attività di prevenzione</a:t>
            </a:r>
            <a:endParaRPr lang="it-IT" sz="1400" u="none" dirty="0">
              <a:latin typeface="+mj-lt"/>
            </a:endParaRPr>
          </a:p>
          <a:p>
            <a:pPr eaLnBrk="0" hangingPunct="0">
              <a:defRPr/>
            </a:pPr>
            <a:r>
              <a:rPr lang="it-IT" sz="1400" b="1" u="none" dirty="0">
                <a:latin typeface="+mj-lt"/>
                <a:cs typeface="Times New Roman" pitchFamily="18" charset="0"/>
              </a:rPr>
              <a:t>Art 21</a:t>
            </a:r>
            <a:r>
              <a:rPr lang="it-IT" sz="1400" u="none" dirty="0">
                <a:latin typeface="+mj-lt"/>
                <a:cs typeface="Times New Roman" pitchFamily="18" charset="0"/>
              </a:rPr>
              <a:t> istituisce i servizi di igiene ambientale e medicina del lavoro oggi separati tra agenzia ambiente e servizio sanitario (referendum)</a:t>
            </a:r>
            <a:endParaRPr lang="it-IT" sz="1400" u="none" dirty="0">
              <a:latin typeface="+mj-lt"/>
            </a:endParaRPr>
          </a:p>
          <a:p>
            <a:pPr eaLnBrk="0" hangingPunct="0">
              <a:defRPr/>
            </a:pPr>
            <a:r>
              <a:rPr lang="it-IT" sz="1400" b="1" u="none" dirty="0">
                <a:latin typeface="+mj-lt"/>
                <a:cs typeface="Times New Roman" pitchFamily="18" charset="0"/>
              </a:rPr>
              <a:t>Art 23</a:t>
            </a:r>
            <a:r>
              <a:rPr lang="it-IT" sz="1400" u="none" dirty="0">
                <a:latin typeface="+mj-lt"/>
                <a:cs typeface="Times New Roman" pitchFamily="18" charset="0"/>
              </a:rPr>
              <a:t> istituzione dell’ISPESL </a:t>
            </a:r>
            <a:r>
              <a:rPr lang="it-IT" sz="1400" i="1" u="none" dirty="0">
                <a:latin typeface="+mj-lt"/>
                <a:cs typeface="Times New Roman" pitchFamily="18" charset="0"/>
              </a:rPr>
              <a:t>(Istituto superiore per la prevenzione e la  sicurezza del lavoro)</a:t>
            </a:r>
            <a:endParaRPr lang="it-IT" sz="1400" u="none" dirty="0">
              <a:latin typeface="+mj-lt"/>
            </a:endParaRPr>
          </a:p>
          <a:p>
            <a:pPr eaLnBrk="0" hangingPunct="0">
              <a:defRPr/>
            </a:pPr>
            <a:endParaRPr lang="it-IT" u="none" dirty="0">
              <a:latin typeface="+mj-lt"/>
            </a:endParaRPr>
          </a:p>
        </p:txBody>
      </p:sp>
      <p:sp>
        <p:nvSpPr>
          <p:cNvPr id="4" name="Segnaposto piè di pagina 3"/>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3" name="Segnaposto numero diapositiva 2"/>
          <p:cNvSpPr>
            <a:spLocks noGrp="1"/>
          </p:cNvSpPr>
          <p:nvPr>
            <p:ph type="sldNum" sz="quarter" idx="12"/>
          </p:nvPr>
        </p:nvSpPr>
        <p:spPr/>
        <p:txBody>
          <a:bodyPr/>
          <a:lstStyle/>
          <a:p>
            <a:pPr>
              <a:defRPr/>
            </a:pPr>
            <a:fld id="{7E328B92-A9BF-45BD-A142-1B7A58B2D58D}" type="slidenum">
              <a:rPr lang="it-IT"/>
              <a:pPr>
                <a:defRPr/>
              </a:pPr>
              <a:t>26</a:t>
            </a:fld>
            <a:endParaRPr lang="it-IT" dirty="0"/>
          </a:p>
        </p:txBody>
      </p:sp>
    </p:spTree>
  </p:cSld>
  <p:clrMapOvr>
    <a:masterClrMapping/>
  </p:clrMapOvr>
  <p:transition>
    <p:pull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214313" y="357188"/>
            <a:ext cx="8572500" cy="5694362"/>
          </a:xfrm>
          <a:prstGeom prst="rect">
            <a:avLst/>
          </a:prstGeom>
          <a:noFill/>
          <a:ln w="9525">
            <a:noFill/>
            <a:miter lim="800000"/>
            <a:headEnd/>
            <a:tailEnd/>
          </a:ln>
        </p:spPr>
        <p:txBody>
          <a:bodyPr anchor="ctr">
            <a:spAutoFit/>
          </a:bodyPr>
          <a:lstStyle/>
          <a:p>
            <a:pPr>
              <a:defRPr/>
            </a:pPr>
            <a:r>
              <a:rPr lang="it-IT" sz="2400" b="1" u="none" dirty="0">
                <a:solidFill>
                  <a:schemeClr val="tx2">
                    <a:satMod val="200000"/>
                  </a:schemeClr>
                </a:solidFill>
                <a:latin typeface="+mj-lt"/>
                <a:ea typeface="+mj-ea"/>
                <a:cs typeface="+mj-cs"/>
              </a:rPr>
              <a:t>NORMA TECNICA</a:t>
            </a:r>
          </a:p>
          <a:p>
            <a:pPr>
              <a:defRPr/>
            </a:pPr>
            <a:endParaRPr lang="it-IT" sz="1400" u="none" dirty="0">
              <a:latin typeface="+mj-lt"/>
              <a:ea typeface="Times New Roman" pitchFamily="18" charset="0"/>
            </a:endParaRPr>
          </a:p>
          <a:p>
            <a:pPr algn="just" eaLnBrk="0" hangingPunct="0">
              <a:defRPr/>
            </a:pPr>
            <a:r>
              <a:rPr lang="it-IT" sz="1600" i="1" u="none" dirty="0">
                <a:latin typeface="+mj-lt"/>
                <a:ea typeface="Times New Roman" pitchFamily="18" charset="0"/>
              </a:rPr>
              <a:t>“Specifica tecnica approvata e pubblicata da una organizzazione internazionale,da un organismo europeo o da un organismo nazionale di normalizzazione,la cui osservanza non sia obbligatoria”</a:t>
            </a:r>
          </a:p>
          <a:p>
            <a:pPr eaLnBrk="0" hangingPunct="0">
              <a:defRPr/>
            </a:pPr>
            <a:endParaRPr lang="it-IT" sz="2400" b="1" u="none" dirty="0">
              <a:solidFill>
                <a:schemeClr val="tx2">
                  <a:satMod val="200000"/>
                </a:schemeClr>
              </a:solidFill>
              <a:latin typeface="+mj-lt"/>
              <a:ea typeface="+mj-ea"/>
              <a:cs typeface="+mj-cs"/>
            </a:endParaRPr>
          </a:p>
          <a:p>
            <a:pPr eaLnBrk="0" hangingPunct="0">
              <a:defRPr/>
            </a:pPr>
            <a:r>
              <a:rPr lang="it-IT" sz="2400" b="1" u="none" dirty="0">
                <a:solidFill>
                  <a:schemeClr val="tx2">
                    <a:satMod val="200000"/>
                  </a:schemeClr>
                </a:solidFill>
                <a:latin typeface="+mj-lt"/>
                <a:ea typeface="+mj-ea"/>
                <a:cs typeface="+mj-cs"/>
              </a:rPr>
              <a:t>BUONA PRASSI</a:t>
            </a:r>
          </a:p>
          <a:p>
            <a:pPr algn="just" eaLnBrk="0" hangingPunct="0">
              <a:defRPr/>
            </a:pPr>
            <a:r>
              <a:rPr lang="it-IT" sz="1600" i="1" u="none" dirty="0">
                <a:latin typeface="+mj-lt"/>
                <a:ea typeface="Times New Roman" pitchFamily="18" charset="0"/>
              </a:rPr>
              <a:t>“soluzioni organizzative o procedurali coerenti con la normativa vigente o con le norme di buona tecnica,adottate volontariamente e finalizzate a promuovere la salute e sicurezza sui luoghi di lavoro attraverso la riduzione dei rischi ed il miglioramento delle condizioni di lavoro,elaborate e raccolte dalle Regioni,dall’ISPESL (Istituto superiore per la prevenzione e la sicurezza del lavoro) dall’INAIL (</a:t>
            </a:r>
            <a:r>
              <a:rPr lang="it-IT" sz="1600" i="1" u="none" dirty="0" err="1">
                <a:latin typeface="+mj-lt"/>
                <a:ea typeface="Times New Roman" pitchFamily="18" charset="0"/>
              </a:rPr>
              <a:t>ist</a:t>
            </a:r>
            <a:r>
              <a:rPr lang="it-IT" sz="1600" i="1" u="none" dirty="0">
                <a:latin typeface="+mj-lt"/>
                <a:ea typeface="Times New Roman" pitchFamily="18" charset="0"/>
              </a:rPr>
              <a:t>. Naz. assicurazione infortuni del lavoro) e dagli organismi paritetici di cui all’art 51 validate dalla commissione consultiva permanente di cui all’art 6 previa istruttoria dell’ISPESL che provvede ed assicura la più ampia diffusione”</a:t>
            </a:r>
          </a:p>
          <a:p>
            <a:pPr eaLnBrk="0" hangingPunct="0">
              <a:defRPr/>
            </a:pPr>
            <a:endParaRPr lang="it-IT" sz="1400" i="1" u="none" dirty="0">
              <a:latin typeface="+mj-lt"/>
              <a:cs typeface="Times New Roman" pitchFamily="18" charset="0"/>
            </a:endParaRPr>
          </a:p>
          <a:p>
            <a:pPr eaLnBrk="0" hangingPunct="0">
              <a:defRPr/>
            </a:pPr>
            <a:r>
              <a:rPr lang="it-IT" sz="2400" b="1" u="none" dirty="0">
                <a:solidFill>
                  <a:schemeClr val="tx2">
                    <a:satMod val="200000"/>
                  </a:schemeClr>
                </a:solidFill>
                <a:latin typeface="+mj-lt"/>
                <a:ea typeface="+mj-ea"/>
                <a:cs typeface="+mj-cs"/>
              </a:rPr>
              <a:t>LINEE GUIDA</a:t>
            </a:r>
          </a:p>
          <a:p>
            <a:pPr algn="just" eaLnBrk="0" hangingPunct="0">
              <a:defRPr/>
            </a:pPr>
            <a:r>
              <a:rPr lang="it-IT" sz="1600" i="1" u="none" dirty="0">
                <a:latin typeface="+mj-lt"/>
                <a:ea typeface="Times New Roman" pitchFamily="18" charset="0"/>
              </a:rPr>
              <a:t>“Atti di indirizzo e coordinamento per l’applicazione della normativa in materia di salute e sicurezza predisposti dai Ministeri, dalle Regioni, dall’ISPESL e dall’INAIL ed approvati in sede di Conferenza permanente per i rapporti tra lo Stato, le Regioni e le Provincie Autonome di Trento e Bolzano”</a:t>
            </a:r>
          </a:p>
        </p:txBody>
      </p:sp>
      <p:sp>
        <p:nvSpPr>
          <p:cNvPr id="4" name="Segnaposto piè di pagina 3"/>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3" name="Segnaposto numero diapositiva 2"/>
          <p:cNvSpPr>
            <a:spLocks noGrp="1"/>
          </p:cNvSpPr>
          <p:nvPr>
            <p:ph type="sldNum" sz="quarter" idx="12"/>
          </p:nvPr>
        </p:nvSpPr>
        <p:spPr/>
        <p:txBody>
          <a:bodyPr/>
          <a:lstStyle/>
          <a:p>
            <a:pPr>
              <a:defRPr/>
            </a:pPr>
            <a:fld id="{E2445A90-0B96-42BB-A823-372FBAC3EE1D}" type="slidenum">
              <a:rPr lang="it-IT"/>
              <a:pPr>
                <a:defRPr/>
              </a:pPr>
              <a:t>27</a:t>
            </a:fld>
            <a:endParaRPr lang="it-IT" dirty="0"/>
          </a:p>
        </p:txBody>
      </p:sp>
    </p:spTree>
  </p:cSld>
  <p:clrMapOvr>
    <a:masterClrMapping/>
  </p:clrMapOvr>
  <p:transition>
    <p:pull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914400" y="2000250"/>
            <a:ext cx="7710488" cy="9239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it-IT" sz="1800" b="1" u="none" dirty="0">
                <a:solidFill>
                  <a:schemeClr val="bg2">
                    <a:lumMod val="10000"/>
                  </a:schemeClr>
                </a:solidFill>
                <a:latin typeface="Trebuchet MS" pitchFamily="34" charset="0"/>
              </a:rPr>
              <a:t>ART. 32 </a:t>
            </a:r>
            <a:r>
              <a:rPr lang="it-IT" sz="1800" b="1" u="none" dirty="0" err="1">
                <a:solidFill>
                  <a:schemeClr val="bg2">
                    <a:lumMod val="10000"/>
                  </a:schemeClr>
                </a:solidFill>
                <a:latin typeface="Trebuchet MS" pitchFamily="34" charset="0"/>
              </a:rPr>
              <a:t>COST</a:t>
            </a:r>
            <a:r>
              <a:rPr lang="it-IT" sz="1800" b="1" u="none" dirty="0">
                <a:solidFill>
                  <a:schemeClr val="bg2">
                    <a:lumMod val="10000"/>
                  </a:schemeClr>
                </a:solidFill>
                <a:latin typeface="Trebuchet MS" pitchFamily="34" charset="0"/>
              </a:rPr>
              <a:t>.: La Repubblica tutela la salute come fondamentale diritto dell’individuo e interesse della collettività e garantisce cure gratuite agli indigenti …</a:t>
            </a:r>
          </a:p>
        </p:txBody>
      </p:sp>
      <p:sp>
        <p:nvSpPr>
          <p:cNvPr id="4099" name="Text Box 3"/>
          <p:cNvSpPr txBox="1">
            <a:spLocks noChangeArrowheads="1"/>
          </p:cNvSpPr>
          <p:nvPr/>
        </p:nvSpPr>
        <p:spPr bwMode="auto">
          <a:xfrm>
            <a:off x="914400" y="3371850"/>
            <a:ext cx="7713663" cy="6508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it-IT" sz="1800" b="1" u="none" dirty="0">
                <a:solidFill>
                  <a:schemeClr val="bg2">
                    <a:lumMod val="10000"/>
                  </a:schemeClr>
                </a:solidFill>
                <a:latin typeface="Trebuchet MS" pitchFamily="34" charset="0"/>
              </a:rPr>
              <a:t>ART. 35 </a:t>
            </a:r>
            <a:r>
              <a:rPr lang="it-IT" sz="1800" b="1" u="none" dirty="0" err="1">
                <a:solidFill>
                  <a:schemeClr val="bg2">
                    <a:lumMod val="10000"/>
                  </a:schemeClr>
                </a:solidFill>
                <a:latin typeface="Trebuchet MS" pitchFamily="34" charset="0"/>
              </a:rPr>
              <a:t>COST</a:t>
            </a:r>
            <a:r>
              <a:rPr lang="it-IT" sz="1800" b="1" u="none" dirty="0">
                <a:solidFill>
                  <a:schemeClr val="bg2">
                    <a:lumMod val="10000"/>
                  </a:schemeClr>
                </a:solidFill>
                <a:latin typeface="Trebuchet MS" pitchFamily="34" charset="0"/>
              </a:rPr>
              <a:t>.: La Repubblica tutela il lavoro in tutte le sue forme e </a:t>
            </a:r>
            <a:r>
              <a:rPr lang="it-IT" sz="1800" b="1" u="none" dirty="0" err="1">
                <a:solidFill>
                  <a:schemeClr val="bg2">
                    <a:lumMod val="10000"/>
                  </a:schemeClr>
                </a:solidFill>
                <a:latin typeface="Trebuchet MS" pitchFamily="34" charset="0"/>
              </a:rPr>
              <a:t>applicazioni…</a:t>
            </a:r>
            <a:endParaRPr lang="it-IT" sz="1800" b="1" u="none" dirty="0">
              <a:solidFill>
                <a:schemeClr val="bg2">
                  <a:lumMod val="10000"/>
                </a:schemeClr>
              </a:solidFill>
              <a:latin typeface="Trebuchet MS" pitchFamily="34" charset="0"/>
            </a:endParaRPr>
          </a:p>
        </p:txBody>
      </p:sp>
      <p:sp>
        <p:nvSpPr>
          <p:cNvPr id="4100" name="Text Box 4"/>
          <p:cNvSpPr txBox="1">
            <a:spLocks noChangeArrowheads="1"/>
          </p:cNvSpPr>
          <p:nvPr/>
        </p:nvSpPr>
        <p:spPr bwMode="auto">
          <a:xfrm>
            <a:off x="914400" y="4357688"/>
            <a:ext cx="7713663" cy="175418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it-IT" sz="1800" b="1" u="none" dirty="0">
                <a:solidFill>
                  <a:schemeClr val="bg2">
                    <a:lumMod val="10000"/>
                  </a:schemeClr>
                </a:solidFill>
                <a:latin typeface="Trebuchet MS" pitchFamily="34" charset="0"/>
              </a:rPr>
              <a:t>ART. 41 </a:t>
            </a:r>
            <a:r>
              <a:rPr lang="it-IT" sz="1800" b="1" u="none" dirty="0" err="1">
                <a:solidFill>
                  <a:schemeClr val="bg2">
                    <a:lumMod val="10000"/>
                  </a:schemeClr>
                </a:solidFill>
                <a:latin typeface="Trebuchet MS" pitchFamily="34" charset="0"/>
              </a:rPr>
              <a:t>COST</a:t>
            </a:r>
            <a:r>
              <a:rPr lang="it-IT" sz="1800" b="1" u="none" dirty="0">
                <a:solidFill>
                  <a:schemeClr val="bg2">
                    <a:lumMod val="10000"/>
                  </a:schemeClr>
                </a:solidFill>
                <a:latin typeface="Trebuchet MS" pitchFamily="34" charset="0"/>
              </a:rPr>
              <a:t>.: l’iniziativa economica è libera. Non può svolgersi in contrasto con l’utilità sociale o in modo da recare danno alla sicurezza, alla libertà, alla dignità umana.</a:t>
            </a:r>
          </a:p>
          <a:p>
            <a:pPr>
              <a:defRPr/>
            </a:pPr>
            <a:r>
              <a:rPr lang="it-IT" sz="1800" b="1" u="none" dirty="0">
                <a:solidFill>
                  <a:schemeClr val="bg2">
                    <a:lumMod val="10000"/>
                  </a:schemeClr>
                </a:solidFill>
                <a:latin typeface="Trebuchet MS" pitchFamily="34" charset="0"/>
              </a:rPr>
              <a:t>La legge determina i programmi e i controlli opportuni perché l’attività economica pubblica e privata possa essere indirizzata e coordinata a fini sociali.</a:t>
            </a:r>
          </a:p>
        </p:txBody>
      </p:sp>
      <p:sp>
        <p:nvSpPr>
          <p:cNvPr id="4102" name="Text Box 6"/>
          <p:cNvSpPr txBox="1">
            <a:spLocks noChangeArrowheads="1"/>
          </p:cNvSpPr>
          <p:nvPr/>
        </p:nvSpPr>
        <p:spPr bwMode="auto">
          <a:xfrm>
            <a:off x="1000125" y="1000125"/>
            <a:ext cx="7643813" cy="36988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it-IT" sz="1800" b="1" u="none" dirty="0">
                <a:solidFill>
                  <a:schemeClr val="bg2">
                    <a:lumMod val="10000"/>
                  </a:schemeClr>
                </a:solidFill>
                <a:latin typeface="Trebuchet MS" pitchFamily="34" charset="0"/>
              </a:rPr>
              <a:t>ART. 27 </a:t>
            </a:r>
            <a:r>
              <a:rPr lang="it-IT" sz="1800" b="1" u="none" dirty="0" err="1">
                <a:solidFill>
                  <a:schemeClr val="bg2">
                    <a:lumMod val="10000"/>
                  </a:schemeClr>
                </a:solidFill>
                <a:latin typeface="Trebuchet MS" pitchFamily="34" charset="0"/>
              </a:rPr>
              <a:t>COST</a:t>
            </a:r>
            <a:r>
              <a:rPr lang="it-IT" sz="1800" b="1" u="none" dirty="0">
                <a:solidFill>
                  <a:schemeClr val="bg2">
                    <a:lumMod val="10000"/>
                  </a:schemeClr>
                </a:solidFill>
                <a:latin typeface="Trebuchet MS" pitchFamily="34" charset="0"/>
              </a:rPr>
              <a:t>.: … La responsabilità penale è personale </a:t>
            </a:r>
            <a:r>
              <a:rPr lang="it-IT" sz="1800" b="1" u="none" dirty="0">
                <a:solidFill>
                  <a:schemeClr val="bg2">
                    <a:lumMod val="10000"/>
                  </a:schemeClr>
                </a:solidFill>
                <a:latin typeface="Tahoma" pitchFamily="34" charset="0"/>
              </a:rPr>
              <a:t>…</a:t>
            </a:r>
          </a:p>
        </p:txBody>
      </p:sp>
      <p:sp>
        <p:nvSpPr>
          <p:cNvPr id="8" name="Segnaposto piè di pagina 7"/>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7" name="Segnaposto numero diapositiva 6"/>
          <p:cNvSpPr>
            <a:spLocks noGrp="1"/>
          </p:cNvSpPr>
          <p:nvPr>
            <p:ph type="sldNum" sz="quarter" idx="12"/>
          </p:nvPr>
        </p:nvSpPr>
        <p:spPr/>
        <p:txBody>
          <a:bodyPr/>
          <a:lstStyle/>
          <a:p>
            <a:pPr>
              <a:defRPr/>
            </a:pPr>
            <a:fld id="{9C3F3F65-491A-47F6-BC7F-1643177C00DE}" type="slidenum">
              <a:rPr lang="it-IT"/>
              <a:pPr>
                <a:defRPr/>
              </a:pPr>
              <a:t>28</a:t>
            </a:fld>
            <a:endParaRPr lang="it-IT" dirty="0"/>
          </a:p>
        </p:txBody>
      </p:sp>
    </p:spTree>
  </p:cSld>
  <p:clrMapOvr>
    <a:masterClrMapping/>
  </p:clrMapOvr>
  <p:transition>
    <p:pull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762000" y="990600"/>
            <a:ext cx="7713663" cy="20240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it-IT" sz="1800" b="1" u="none" dirty="0">
                <a:solidFill>
                  <a:schemeClr val="bg2">
                    <a:lumMod val="10000"/>
                  </a:schemeClr>
                </a:solidFill>
                <a:latin typeface="Trebuchet MS" pitchFamily="34" charset="0"/>
              </a:rPr>
              <a:t>ART. 2087 c.c.: </a:t>
            </a:r>
            <a:r>
              <a:rPr lang="it-IT" sz="1800" b="1" i="1" u="none" dirty="0">
                <a:solidFill>
                  <a:schemeClr val="bg2">
                    <a:lumMod val="10000"/>
                  </a:schemeClr>
                </a:solidFill>
                <a:latin typeface="Trebuchet MS" pitchFamily="34" charset="0"/>
              </a:rPr>
              <a:t>Tutela delle condizioni di lavoro</a:t>
            </a:r>
          </a:p>
          <a:p>
            <a:pPr>
              <a:defRPr/>
            </a:pPr>
            <a:r>
              <a:rPr lang="it-IT" sz="1800" b="1" u="none" dirty="0">
                <a:solidFill>
                  <a:schemeClr val="bg2">
                    <a:lumMod val="10000"/>
                  </a:schemeClr>
                </a:solidFill>
                <a:latin typeface="Trebuchet MS" pitchFamily="34" charset="0"/>
              </a:rPr>
              <a:t>	</a:t>
            </a:r>
          </a:p>
          <a:p>
            <a:pPr>
              <a:defRPr/>
            </a:pPr>
            <a:r>
              <a:rPr lang="it-IT" sz="1800" b="1" u="none" dirty="0">
                <a:solidFill>
                  <a:schemeClr val="bg2">
                    <a:lumMod val="10000"/>
                  </a:schemeClr>
                </a:solidFill>
                <a:latin typeface="Trebuchet MS" pitchFamily="34" charset="0"/>
              </a:rPr>
              <a:t>L’imprenditore è tenuto ad adottare nell’esercizio dell’impresa le misure che, secondo la particolarità del lavoro, l’esperienza e la tecnica, sono necessarie a tutelare l’integrità fisica e la personalità morale dei prestatori di lavoro.</a:t>
            </a:r>
          </a:p>
          <a:p>
            <a:pPr>
              <a:defRPr/>
            </a:pPr>
            <a:endParaRPr lang="it-IT" sz="1800" b="1" dirty="0">
              <a:solidFill>
                <a:srgbClr val="13099F"/>
              </a:solidFill>
              <a:latin typeface="Tahoma" pitchFamily="34" charset="0"/>
            </a:endParaRPr>
          </a:p>
        </p:txBody>
      </p:sp>
      <p:sp>
        <p:nvSpPr>
          <p:cNvPr id="5124" name="Text Box 4"/>
          <p:cNvSpPr txBox="1">
            <a:spLocks noChangeArrowheads="1"/>
          </p:cNvSpPr>
          <p:nvPr/>
        </p:nvSpPr>
        <p:spPr bwMode="auto">
          <a:xfrm>
            <a:off x="785813" y="3500438"/>
            <a:ext cx="7713662" cy="147796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defRPr/>
            </a:pPr>
            <a:endParaRPr lang="it-IT" sz="1800" b="1" dirty="0">
              <a:effectLst>
                <a:outerShdw blurRad="38100" dist="38100" dir="2700000" algn="tl">
                  <a:srgbClr val="000000"/>
                </a:outerShdw>
              </a:effectLst>
              <a:latin typeface="Tahoma" pitchFamily="34" charset="0"/>
            </a:endParaRPr>
          </a:p>
          <a:p>
            <a:pPr>
              <a:defRPr/>
            </a:pPr>
            <a:r>
              <a:rPr lang="it-IT" sz="1800" b="1" u="none" dirty="0">
                <a:solidFill>
                  <a:schemeClr val="bg2">
                    <a:lumMod val="10000"/>
                  </a:schemeClr>
                </a:solidFill>
                <a:latin typeface="+mj-lt"/>
              </a:rPr>
              <a:t>ART. 2043 c.c.: </a:t>
            </a:r>
            <a:r>
              <a:rPr lang="it-IT" sz="1800" b="1" i="1" u="none" dirty="0">
                <a:solidFill>
                  <a:schemeClr val="bg2">
                    <a:lumMod val="10000"/>
                  </a:schemeClr>
                </a:solidFill>
                <a:latin typeface="+mj-lt"/>
              </a:rPr>
              <a:t>Risarcimento </a:t>
            </a:r>
            <a:r>
              <a:rPr lang="it-IT" sz="1800" b="1" i="1" u="none" dirty="0">
                <a:solidFill>
                  <a:schemeClr val="bg2">
                    <a:lumMod val="10000"/>
                  </a:schemeClr>
                </a:solidFill>
                <a:latin typeface="+mj-lt"/>
                <a:cs typeface="Arial" charset="0"/>
              </a:rPr>
              <a:t>per fatto illecito</a:t>
            </a:r>
          </a:p>
          <a:p>
            <a:pPr>
              <a:defRPr/>
            </a:pPr>
            <a:endParaRPr lang="it-IT" sz="1800" b="1" i="1" u="none" dirty="0">
              <a:solidFill>
                <a:schemeClr val="bg2">
                  <a:lumMod val="10000"/>
                </a:schemeClr>
              </a:solidFill>
              <a:latin typeface="+mj-lt"/>
            </a:endParaRPr>
          </a:p>
          <a:p>
            <a:pPr algn="ctr">
              <a:defRPr/>
            </a:pPr>
            <a:r>
              <a:rPr lang="it-IT" sz="1800" b="1" u="none" dirty="0">
                <a:solidFill>
                  <a:schemeClr val="bg2">
                    <a:lumMod val="10000"/>
                  </a:schemeClr>
                </a:solidFill>
                <a:latin typeface="+mj-lt"/>
                <a:cs typeface="Arial" charset="0"/>
              </a:rPr>
              <a:t>Qualunque fatto doloso o colposo, che cagiona ad altri un danno ingiusto, obbliga colui che ha commesso il fatto a risarcire il danno. </a:t>
            </a:r>
            <a:endParaRPr lang="it-IT" sz="1800" b="1" u="none" dirty="0">
              <a:solidFill>
                <a:schemeClr val="bg2">
                  <a:lumMod val="10000"/>
                </a:schemeClr>
              </a:solidFill>
              <a:latin typeface="+mj-lt"/>
              <a:cs typeface="Times New Roman" pitchFamily="18" charset="0"/>
            </a:endParaRPr>
          </a:p>
        </p:txBody>
      </p:sp>
      <p:sp>
        <p:nvSpPr>
          <p:cNvPr id="6" name="Segnaposto piè di pagina 5"/>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5" name="Segnaposto numero diapositiva 4"/>
          <p:cNvSpPr>
            <a:spLocks noGrp="1"/>
          </p:cNvSpPr>
          <p:nvPr>
            <p:ph type="sldNum" sz="quarter" idx="12"/>
          </p:nvPr>
        </p:nvSpPr>
        <p:spPr/>
        <p:txBody>
          <a:bodyPr/>
          <a:lstStyle/>
          <a:p>
            <a:pPr>
              <a:defRPr/>
            </a:pPr>
            <a:fld id="{C5754ADA-E4F1-4077-866B-5B8F81F25DD9}" type="slidenum">
              <a:rPr lang="it-IT"/>
              <a:pPr>
                <a:defRPr/>
              </a:pPr>
              <a:t>29</a:t>
            </a:fld>
            <a:endParaRPr lang="it-IT" dirty="0"/>
          </a:p>
        </p:txBody>
      </p:sp>
    </p:spTree>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2" name="Segnaposto numero diapositiva 1"/>
          <p:cNvSpPr>
            <a:spLocks noGrp="1"/>
          </p:cNvSpPr>
          <p:nvPr>
            <p:ph type="sldNum" sz="quarter" idx="12"/>
          </p:nvPr>
        </p:nvSpPr>
        <p:spPr/>
        <p:txBody>
          <a:bodyPr/>
          <a:lstStyle/>
          <a:p>
            <a:pPr>
              <a:defRPr/>
            </a:pPr>
            <a:fld id="{FCDE91FE-9626-476B-9C1D-061781CE50F4}" type="slidenum">
              <a:rPr lang="it-IT"/>
              <a:pPr>
                <a:defRPr/>
              </a:pPr>
              <a:t>3</a:t>
            </a:fld>
            <a:endParaRPr lang="it-IT" dirty="0"/>
          </a:p>
        </p:txBody>
      </p:sp>
      <p:pic>
        <p:nvPicPr>
          <p:cNvPr id="12291" name="Immagine 2" descr="DSC00238.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04800" y="122238"/>
            <a:ext cx="8610600" cy="23018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it-IT" sz="1600" b="1" u="none" dirty="0">
                <a:solidFill>
                  <a:schemeClr val="bg2">
                    <a:lumMod val="10000"/>
                  </a:schemeClr>
                </a:solidFill>
                <a:latin typeface="Trebuchet MS" pitchFamily="34" charset="0"/>
              </a:rPr>
              <a:t>ART. 589 c.p.: </a:t>
            </a:r>
            <a:r>
              <a:rPr lang="it-IT" sz="1600" b="1" i="1" u="none" dirty="0">
                <a:solidFill>
                  <a:schemeClr val="bg2">
                    <a:lumMod val="10000"/>
                  </a:schemeClr>
                </a:solidFill>
                <a:latin typeface="Trebuchet MS" pitchFamily="34" charset="0"/>
              </a:rPr>
              <a:t>Omicidio colposo  - </a:t>
            </a:r>
            <a:r>
              <a:rPr lang="it-IT" sz="1600" b="1" u="none" dirty="0">
                <a:solidFill>
                  <a:schemeClr val="bg2">
                    <a:lumMod val="10000"/>
                  </a:schemeClr>
                </a:solidFill>
                <a:latin typeface="Trebuchet MS" pitchFamily="34" charset="0"/>
              </a:rPr>
              <a:t>Chiunque cagiona </a:t>
            </a:r>
            <a:r>
              <a:rPr lang="it-IT" sz="1600" b="1" u="none" dirty="0">
                <a:solidFill>
                  <a:srgbClr val="FF0000"/>
                </a:solidFill>
                <a:latin typeface="Trebuchet MS" pitchFamily="34" charset="0"/>
              </a:rPr>
              <a:t>per colpa </a:t>
            </a:r>
            <a:r>
              <a:rPr lang="it-IT" sz="1600" b="1" u="none" dirty="0">
                <a:solidFill>
                  <a:schemeClr val="bg2">
                    <a:lumMod val="10000"/>
                  </a:schemeClr>
                </a:solidFill>
                <a:latin typeface="Trebuchet MS" pitchFamily="34" charset="0"/>
              </a:rPr>
              <a:t>la morte di una persona è punito con la reclusione da sei mesi a cinque anni.</a:t>
            </a:r>
            <a:endParaRPr lang="it-IT" sz="1600" b="1" i="1" u="none" dirty="0">
              <a:solidFill>
                <a:schemeClr val="bg2">
                  <a:lumMod val="10000"/>
                </a:schemeClr>
              </a:solidFill>
              <a:latin typeface="Trebuchet MS" pitchFamily="34" charset="0"/>
            </a:endParaRPr>
          </a:p>
          <a:p>
            <a:pPr>
              <a:defRPr/>
            </a:pPr>
            <a:r>
              <a:rPr lang="it-IT" sz="1600" b="1" u="none" dirty="0">
                <a:solidFill>
                  <a:schemeClr val="bg2">
                    <a:lumMod val="10000"/>
                  </a:schemeClr>
                </a:solidFill>
                <a:latin typeface="Trebuchet MS" pitchFamily="34" charset="0"/>
              </a:rPr>
              <a:t>Se il fatto è commesso con violazione delle norme sulla disciplina della </a:t>
            </a:r>
            <a:r>
              <a:rPr lang="it-IT" sz="1600" b="1" u="none" dirty="0">
                <a:solidFill>
                  <a:srgbClr val="FF0000"/>
                </a:solidFill>
                <a:latin typeface="Trebuchet MS" pitchFamily="34" charset="0"/>
              </a:rPr>
              <a:t>circolazione stradale</a:t>
            </a:r>
            <a:r>
              <a:rPr lang="it-IT" sz="1600" b="1" u="none" dirty="0">
                <a:solidFill>
                  <a:srgbClr val="13099F"/>
                </a:solidFill>
                <a:latin typeface="Trebuchet MS" pitchFamily="34" charset="0"/>
              </a:rPr>
              <a:t> </a:t>
            </a:r>
            <a:r>
              <a:rPr lang="it-IT" sz="1600" b="1" u="none" dirty="0">
                <a:solidFill>
                  <a:schemeClr val="bg2">
                    <a:lumMod val="10000"/>
                  </a:schemeClr>
                </a:solidFill>
                <a:latin typeface="Trebuchet MS" pitchFamily="34" charset="0"/>
              </a:rPr>
              <a:t>o di quelle per la </a:t>
            </a:r>
            <a:r>
              <a:rPr lang="it-IT" sz="1600" b="1" u="none" dirty="0">
                <a:solidFill>
                  <a:srgbClr val="FF0000"/>
                </a:solidFill>
                <a:latin typeface="Trebuchet MS" pitchFamily="34" charset="0"/>
              </a:rPr>
              <a:t>prevenzione degli infortuni sul lavoro </a:t>
            </a:r>
            <a:r>
              <a:rPr lang="it-IT" sz="1600" b="1" u="none" dirty="0">
                <a:solidFill>
                  <a:schemeClr val="bg2">
                    <a:lumMod val="10000"/>
                  </a:schemeClr>
                </a:solidFill>
                <a:latin typeface="Trebuchet MS" pitchFamily="34" charset="0"/>
              </a:rPr>
              <a:t>la pena è della reclusione</a:t>
            </a:r>
            <a:r>
              <a:rPr lang="it-IT" sz="1600" b="1" u="none" dirty="0">
                <a:solidFill>
                  <a:srgbClr val="13099F"/>
                </a:solidFill>
                <a:latin typeface="Trebuchet MS" pitchFamily="34" charset="0"/>
              </a:rPr>
              <a:t> </a:t>
            </a:r>
            <a:r>
              <a:rPr lang="it-IT" sz="1600" b="1" u="none" dirty="0">
                <a:solidFill>
                  <a:srgbClr val="FF0000"/>
                </a:solidFill>
                <a:latin typeface="Trebuchet MS" pitchFamily="34" charset="0"/>
              </a:rPr>
              <a:t>da uno a cinque anni.</a:t>
            </a:r>
          </a:p>
          <a:p>
            <a:pPr>
              <a:defRPr/>
            </a:pPr>
            <a:r>
              <a:rPr lang="it-IT" sz="1600" b="1" u="none" dirty="0">
                <a:solidFill>
                  <a:schemeClr val="bg2">
                    <a:lumMod val="10000"/>
                  </a:schemeClr>
                </a:solidFill>
                <a:latin typeface="Trebuchet MS" pitchFamily="34" charset="0"/>
              </a:rPr>
              <a:t>Nel caso di morte di più persone, ovvero di morte di una o più persone e di lesioni di una o più persone, si applica la pena che dovrebbe infliggersi per la più grave delle violazioni commesse aumentata fino al triplo, ma la pena non può superare gli anni dodici.</a:t>
            </a:r>
          </a:p>
        </p:txBody>
      </p:sp>
      <p:sp>
        <p:nvSpPr>
          <p:cNvPr id="7171" name="Text Box 3"/>
          <p:cNvSpPr txBox="1">
            <a:spLocks noChangeArrowheads="1"/>
          </p:cNvSpPr>
          <p:nvPr/>
        </p:nvSpPr>
        <p:spPr bwMode="auto">
          <a:xfrm>
            <a:off x="304800" y="2522538"/>
            <a:ext cx="8610600" cy="40132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it-IT" sz="1600" b="1" u="none" dirty="0">
                <a:solidFill>
                  <a:schemeClr val="bg2">
                    <a:lumMod val="10000"/>
                  </a:schemeClr>
                </a:solidFill>
                <a:latin typeface="Trebuchet MS" pitchFamily="34" charset="0"/>
              </a:rPr>
              <a:t>ART. 590 c.p.: </a:t>
            </a:r>
            <a:r>
              <a:rPr lang="it-IT" sz="1600" b="1" i="1" u="none" dirty="0">
                <a:solidFill>
                  <a:schemeClr val="bg2">
                    <a:lumMod val="10000"/>
                  </a:schemeClr>
                </a:solidFill>
                <a:latin typeface="Trebuchet MS" pitchFamily="34" charset="0"/>
              </a:rPr>
              <a:t>Lesioni personali colpose –  </a:t>
            </a:r>
            <a:r>
              <a:rPr lang="it-IT" sz="1600" b="1" u="none" dirty="0">
                <a:solidFill>
                  <a:srgbClr val="FF0000"/>
                </a:solidFill>
                <a:latin typeface="Trebuchet MS" pitchFamily="34" charset="0"/>
              </a:rPr>
              <a:t>Chiunque cagiona ad altri per colpa una lesione personale</a:t>
            </a:r>
            <a:r>
              <a:rPr lang="it-IT" sz="1600" b="1" u="none" dirty="0">
                <a:solidFill>
                  <a:srgbClr val="13099F"/>
                </a:solidFill>
                <a:latin typeface="Trebuchet MS" pitchFamily="34" charset="0"/>
              </a:rPr>
              <a:t>  </a:t>
            </a:r>
            <a:r>
              <a:rPr lang="it-IT" sz="1600" b="1" u="none" dirty="0">
                <a:solidFill>
                  <a:schemeClr val="bg2">
                    <a:lumMod val="10000"/>
                  </a:schemeClr>
                </a:solidFill>
                <a:latin typeface="Trebuchet MS" pitchFamily="34" charset="0"/>
              </a:rPr>
              <a:t>è punito con la reclusione fino a tre mesi o con la multa …</a:t>
            </a:r>
          </a:p>
          <a:p>
            <a:pPr>
              <a:defRPr/>
            </a:pPr>
            <a:r>
              <a:rPr lang="it-IT" sz="1600" b="1" u="none" dirty="0">
                <a:solidFill>
                  <a:schemeClr val="bg2">
                    <a:lumMod val="10000"/>
                  </a:schemeClr>
                </a:solidFill>
                <a:latin typeface="Trebuchet MS" pitchFamily="34" charset="0"/>
              </a:rPr>
              <a:t>   Se la lesione è</a:t>
            </a:r>
            <a:r>
              <a:rPr lang="it-IT" sz="1600" b="1" u="none" dirty="0">
                <a:solidFill>
                  <a:srgbClr val="FF0000"/>
                </a:solidFill>
                <a:latin typeface="Trebuchet MS" pitchFamily="34" charset="0"/>
              </a:rPr>
              <a:t> grave</a:t>
            </a:r>
            <a:r>
              <a:rPr lang="it-IT" sz="1600" b="1" u="none" dirty="0">
                <a:solidFill>
                  <a:schemeClr val="bg2">
                    <a:lumMod val="10000"/>
                  </a:schemeClr>
                </a:solidFill>
                <a:latin typeface="Trebuchet MS" pitchFamily="34" charset="0"/>
              </a:rPr>
              <a:t>, la pena è della reclusione da uno a sei mesi o della multa …; se è</a:t>
            </a:r>
            <a:r>
              <a:rPr lang="it-IT" sz="1600" b="1" u="none" dirty="0">
                <a:solidFill>
                  <a:srgbClr val="FF0000"/>
                </a:solidFill>
                <a:latin typeface="Trebuchet MS" pitchFamily="34" charset="0"/>
              </a:rPr>
              <a:t> gravissima</a:t>
            </a:r>
            <a:r>
              <a:rPr lang="it-IT" sz="1600" b="1" u="none" dirty="0">
                <a:solidFill>
                  <a:schemeClr val="bg2">
                    <a:lumMod val="10000"/>
                  </a:schemeClr>
                </a:solidFill>
                <a:latin typeface="Trebuchet MS" pitchFamily="34" charset="0"/>
              </a:rPr>
              <a:t>, della reclusione da tre mesi a due anni o della multa ….</a:t>
            </a:r>
          </a:p>
          <a:p>
            <a:pPr>
              <a:defRPr/>
            </a:pPr>
            <a:r>
              <a:rPr lang="it-IT" sz="1600" b="1" u="none" dirty="0">
                <a:solidFill>
                  <a:schemeClr val="bg2">
                    <a:lumMod val="10000"/>
                  </a:schemeClr>
                </a:solidFill>
                <a:latin typeface="Trebuchet MS" pitchFamily="34" charset="0"/>
              </a:rPr>
              <a:t>   Se i fatti di cui al precedente comma sono commessi </a:t>
            </a:r>
            <a:r>
              <a:rPr lang="it-IT" sz="1600" b="1" u="none" dirty="0">
                <a:solidFill>
                  <a:srgbClr val="FF0000"/>
                </a:solidFill>
                <a:latin typeface="Trebuchet MS" pitchFamily="34" charset="0"/>
              </a:rPr>
              <a:t>con la violazione delle norme</a:t>
            </a:r>
            <a:r>
              <a:rPr lang="it-IT" sz="1600" b="1" u="none" dirty="0">
                <a:solidFill>
                  <a:srgbClr val="13099F"/>
                </a:solidFill>
                <a:latin typeface="Trebuchet MS" pitchFamily="34" charset="0"/>
              </a:rPr>
              <a:t> </a:t>
            </a:r>
            <a:r>
              <a:rPr lang="it-IT" sz="1600" b="1" u="none" dirty="0">
                <a:solidFill>
                  <a:schemeClr val="bg2">
                    <a:lumMod val="10000"/>
                  </a:schemeClr>
                </a:solidFill>
                <a:latin typeface="Trebuchet MS" pitchFamily="34" charset="0"/>
              </a:rPr>
              <a:t>sulla disciplina della circolazione stradale o di quelle per la </a:t>
            </a:r>
            <a:r>
              <a:rPr lang="it-IT" sz="1600" b="1" u="none" dirty="0">
                <a:solidFill>
                  <a:srgbClr val="FF0000"/>
                </a:solidFill>
                <a:latin typeface="Trebuchet MS" pitchFamily="34" charset="0"/>
              </a:rPr>
              <a:t>prevenzione degli infortuni sul lavoro</a:t>
            </a:r>
            <a:r>
              <a:rPr lang="it-IT" sz="1600" b="1" u="none" dirty="0">
                <a:solidFill>
                  <a:schemeClr val="bg2">
                    <a:lumMod val="10000"/>
                  </a:schemeClr>
                </a:solidFill>
                <a:latin typeface="Trebuchet MS" pitchFamily="34" charset="0"/>
              </a:rPr>
              <a:t>, la pena per le lesioni gravi è della reclusion</a:t>
            </a:r>
            <a:r>
              <a:rPr lang="it-IT" sz="1600" b="1" u="none" dirty="0">
                <a:solidFill>
                  <a:srgbClr val="13099F"/>
                </a:solidFill>
                <a:latin typeface="Trebuchet MS" pitchFamily="34" charset="0"/>
              </a:rPr>
              <a:t>e </a:t>
            </a:r>
            <a:r>
              <a:rPr lang="it-IT" sz="1600" b="1" u="none" dirty="0">
                <a:solidFill>
                  <a:srgbClr val="FF0000"/>
                </a:solidFill>
                <a:latin typeface="Trebuchet MS" pitchFamily="34" charset="0"/>
              </a:rPr>
              <a:t>da due a sei mesi</a:t>
            </a:r>
            <a:r>
              <a:rPr lang="it-IT" sz="1600" b="1" u="none" dirty="0">
                <a:solidFill>
                  <a:srgbClr val="13099F"/>
                </a:solidFill>
                <a:latin typeface="Trebuchet MS" pitchFamily="34" charset="0"/>
              </a:rPr>
              <a:t> </a:t>
            </a:r>
            <a:r>
              <a:rPr lang="it-IT" sz="1600" b="1" u="none" dirty="0">
                <a:solidFill>
                  <a:schemeClr val="bg2">
                    <a:lumMod val="10000"/>
                  </a:schemeClr>
                </a:solidFill>
                <a:latin typeface="Trebuchet MS" pitchFamily="34" charset="0"/>
              </a:rPr>
              <a:t>o della multa …; e la pena per le lesioni gravissime è della reclusione d</a:t>
            </a:r>
            <a:r>
              <a:rPr lang="it-IT" sz="1600" b="1" u="none" dirty="0">
                <a:solidFill>
                  <a:srgbClr val="13099F"/>
                </a:solidFill>
                <a:latin typeface="Trebuchet MS" pitchFamily="34" charset="0"/>
              </a:rPr>
              <a:t>a </a:t>
            </a:r>
            <a:r>
              <a:rPr lang="it-IT" sz="1600" b="1" u="none" dirty="0">
                <a:solidFill>
                  <a:srgbClr val="FF0000"/>
                </a:solidFill>
                <a:latin typeface="Trebuchet MS" pitchFamily="34" charset="0"/>
              </a:rPr>
              <a:t>sei mesi a due anni</a:t>
            </a:r>
            <a:r>
              <a:rPr lang="it-IT" sz="1600" b="1" u="none" dirty="0">
                <a:solidFill>
                  <a:srgbClr val="13099F"/>
                </a:solidFill>
                <a:latin typeface="Trebuchet MS" pitchFamily="34" charset="0"/>
              </a:rPr>
              <a:t> </a:t>
            </a:r>
            <a:r>
              <a:rPr lang="it-IT" sz="1600" b="1" u="none" dirty="0">
                <a:solidFill>
                  <a:schemeClr val="bg2">
                    <a:lumMod val="10000"/>
                  </a:schemeClr>
                </a:solidFill>
                <a:latin typeface="Trebuchet MS" pitchFamily="34" charset="0"/>
              </a:rPr>
              <a:t>o della </a:t>
            </a:r>
            <a:r>
              <a:rPr lang="it-IT" sz="1600" b="1" u="none" dirty="0" err="1">
                <a:solidFill>
                  <a:schemeClr val="bg2">
                    <a:lumMod val="10000"/>
                  </a:schemeClr>
                </a:solidFill>
                <a:latin typeface="Trebuchet MS" pitchFamily="34" charset="0"/>
              </a:rPr>
              <a:t>multa…</a:t>
            </a:r>
            <a:endParaRPr lang="it-IT" sz="1600" b="1" u="none" dirty="0">
              <a:solidFill>
                <a:schemeClr val="bg2">
                  <a:lumMod val="10000"/>
                </a:schemeClr>
              </a:solidFill>
              <a:latin typeface="Trebuchet MS" pitchFamily="34" charset="0"/>
            </a:endParaRPr>
          </a:p>
          <a:p>
            <a:pPr>
              <a:defRPr/>
            </a:pPr>
            <a:r>
              <a:rPr lang="it-IT" sz="1600" b="1" u="none" dirty="0">
                <a:solidFill>
                  <a:schemeClr val="bg2">
                    <a:lumMod val="10000"/>
                  </a:schemeClr>
                </a:solidFill>
                <a:latin typeface="Trebuchet MS" pitchFamily="34" charset="0"/>
              </a:rPr>
              <a:t>   Nel caso di lesioni di più persone si applica la pena che dovrebbe infliggersi per la più grave delle violazioni commesse, aumentata fino al triplo, ma la pena della reclusione non può superare gli anni cinque.</a:t>
            </a:r>
          </a:p>
          <a:p>
            <a:pPr>
              <a:defRPr/>
            </a:pPr>
            <a:r>
              <a:rPr lang="it-IT" sz="1600" b="1" u="none" dirty="0">
                <a:solidFill>
                  <a:srgbClr val="FF0000"/>
                </a:solidFill>
                <a:latin typeface="Trebuchet MS" pitchFamily="34" charset="0"/>
              </a:rPr>
              <a:t>   Il delitto è punibile a querela della persona offesa, salvo nei casi previsti nel primo e secondo capoverso, limitatamente ai fatti commessi con violazione delle norme per la prevenzione degli infortuni sul lavoro o relative all’igiene del lavoro o che abbiano determinato una malattia professionale.</a:t>
            </a:r>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4" name="Segnaposto numero diapositiva 3"/>
          <p:cNvSpPr>
            <a:spLocks noGrp="1"/>
          </p:cNvSpPr>
          <p:nvPr>
            <p:ph type="sldNum" sz="quarter" idx="12"/>
          </p:nvPr>
        </p:nvSpPr>
        <p:spPr/>
        <p:txBody>
          <a:bodyPr/>
          <a:lstStyle/>
          <a:p>
            <a:pPr>
              <a:defRPr/>
            </a:pPr>
            <a:fld id="{21D992AF-CFB1-47D5-AA72-033403EE9545}" type="slidenum">
              <a:rPr lang="it-IT"/>
              <a:pPr>
                <a:defRPr/>
              </a:pPr>
              <a:t>30</a:t>
            </a:fld>
            <a:endParaRPr lang="it-IT"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arn(outHorizontal)">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14313" y="1428750"/>
            <a:ext cx="8610600" cy="34163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it-IT" sz="2400" b="1" u="none" dirty="0">
                <a:solidFill>
                  <a:schemeClr val="bg2">
                    <a:lumMod val="10000"/>
                  </a:schemeClr>
                </a:solidFill>
                <a:latin typeface="Trebuchet MS" pitchFamily="34" charset="0"/>
              </a:rPr>
              <a:t>ART. 583 c.p.: CLASSIFICAZIONE </a:t>
            </a:r>
            <a:r>
              <a:rPr lang="it-IT" sz="2400" b="1" u="none" dirty="0" err="1">
                <a:solidFill>
                  <a:schemeClr val="bg2">
                    <a:lumMod val="10000"/>
                  </a:schemeClr>
                </a:solidFill>
                <a:latin typeface="Trebuchet MS" pitchFamily="34" charset="0"/>
              </a:rPr>
              <a:t>DI</a:t>
            </a:r>
            <a:r>
              <a:rPr lang="it-IT" sz="2400" b="1" u="none" dirty="0">
                <a:solidFill>
                  <a:schemeClr val="bg2">
                    <a:lumMod val="10000"/>
                  </a:schemeClr>
                </a:solidFill>
                <a:latin typeface="Trebuchet MS" pitchFamily="34" charset="0"/>
              </a:rPr>
              <a:t> GRAVITA’ DELLE LESIONI PERSONALI</a:t>
            </a:r>
          </a:p>
          <a:p>
            <a:pPr>
              <a:buFontTx/>
              <a:buChar char="-"/>
              <a:defRPr/>
            </a:pPr>
            <a:r>
              <a:rPr lang="it-IT" sz="2400" b="1" u="none" dirty="0">
                <a:solidFill>
                  <a:schemeClr val="bg2">
                    <a:lumMod val="10000"/>
                  </a:schemeClr>
                </a:solidFill>
                <a:latin typeface="Trebuchet MS" pitchFamily="34" charset="0"/>
              </a:rPr>
              <a:t>lesione personale grave: pericolo per la vita, indebolimento permanente di un senso o di un organo, prognosi &gt; 40 giorni</a:t>
            </a:r>
          </a:p>
          <a:p>
            <a:pPr>
              <a:buFontTx/>
              <a:buChar char="-"/>
              <a:defRPr/>
            </a:pPr>
            <a:r>
              <a:rPr lang="it-IT" sz="2400" b="1" u="none" dirty="0">
                <a:solidFill>
                  <a:schemeClr val="bg2">
                    <a:lumMod val="10000"/>
                  </a:schemeClr>
                </a:solidFill>
                <a:latin typeface="Trebuchet MS" pitchFamily="34" charset="0"/>
              </a:rPr>
              <a:t> lesione personale gravissima: malattia probabilmente o certamente insanabile, perdita di un senso, perdita di un arto, perdita di un organo, perdita della parola, deformazione o sfregio del volto </a:t>
            </a:r>
          </a:p>
        </p:txBody>
      </p:sp>
      <p:sp>
        <p:nvSpPr>
          <p:cNvPr id="4" name="Segnaposto piè di pagina 3"/>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3" name="Segnaposto numero diapositiva 2"/>
          <p:cNvSpPr>
            <a:spLocks noGrp="1"/>
          </p:cNvSpPr>
          <p:nvPr>
            <p:ph type="sldNum" sz="quarter" idx="12"/>
          </p:nvPr>
        </p:nvSpPr>
        <p:spPr/>
        <p:txBody>
          <a:bodyPr/>
          <a:lstStyle/>
          <a:p>
            <a:pPr>
              <a:defRPr/>
            </a:pPr>
            <a:fld id="{DEBB23BC-0C7C-449D-9618-5F5454519053}" type="slidenum">
              <a:rPr lang="it-IT"/>
              <a:pPr>
                <a:defRPr/>
              </a:pPr>
              <a:t>31</a:t>
            </a:fld>
            <a:endParaRPr lang="it-IT" dirty="0"/>
          </a:p>
        </p:txBody>
      </p:sp>
    </p:spTree>
  </p:cSld>
  <p:clrMapOvr>
    <a:masterClrMapping/>
  </p:clrMapOvr>
  <p:transition>
    <p:pull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250825" y="260350"/>
            <a:ext cx="8713788" cy="504825"/>
          </a:xfrm>
        </p:spPr>
        <p:txBody>
          <a:bodyPr>
            <a:normAutofit fontScale="90000"/>
          </a:bodyPr>
          <a:lstStyle/>
          <a:p>
            <a:pPr eaLnBrk="1" hangingPunct="1"/>
            <a:r>
              <a:rPr lang="it-IT" sz="2800" smtClean="0"/>
              <a:t>Il Servizio di Prevenzione e Protezione  </a:t>
            </a:r>
          </a:p>
        </p:txBody>
      </p:sp>
      <p:sp>
        <p:nvSpPr>
          <p:cNvPr id="41987" name="Rectangle 3"/>
          <p:cNvSpPr>
            <a:spLocks noGrp="1" noRot="1" noChangeArrowheads="1"/>
          </p:cNvSpPr>
          <p:nvPr>
            <p:ph type="body" sz="half" idx="1"/>
          </p:nvPr>
        </p:nvSpPr>
        <p:spPr>
          <a:xfrm>
            <a:off x="541338" y="1125538"/>
            <a:ext cx="8031162" cy="1008062"/>
          </a:xfrm>
        </p:spPr>
        <p:txBody>
          <a:bodyPr/>
          <a:lstStyle/>
          <a:p>
            <a:pPr marL="0" indent="0" algn="just" eaLnBrk="1" hangingPunct="1">
              <a:lnSpc>
                <a:spcPct val="90000"/>
              </a:lnSpc>
              <a:buFont typeface="Wingdings" pitchFamily="2" charset="2"/>
              <a:buNone/>
            </a:pPr>
            <a:r>
              <a:rPr lang="it-IT" sz="2000" i="1" smtClean="0">
                <a:latin typeface="Trebuchet MS" pitchFamily="34" charset="0"/>
              </a:rPr>
              <a:t>Insieme delle persone, sistemi e mezzi esterni o interni all’azienda finalizzati all’attività di prevenzione e protezione dai rischi professionali per i lavoratori</a:t>
            </a:r>
            <a:r>
              <a:rPr lang="it-IT" sz="2000" smtClean="0">
                <a:latin typeface="Trebuchet MS" pitchFamily="34" charset="0"/>
              </a:rPr>
              <a:t> (art. 2 c.1 lett. </a:t>
            </a:r>
            <a:r>
              <a:rPr lang="it-IT" sz="2000" i="1" smtClean="0">
                <a:latin typeface="Trebuchet MS" pitchFamily="34" charset="0"/>
              </a:rPr>
              <a:t>l),</a:t>
            </a:r>
            <a:r>
              <a:rPr lang="it-IT" sz="2000" smtClean="0">
                <a:latin typeface="Trebuchet MS" pitchFamily="34" charset="0"/>
              </a:rPr>
              <a:t> D.Lgs. 81/08).</a:t>
            </a:r>
          </a:p>
        </p:txBody>
      </p:sp>
      <p:sp>
        <p:nvSpPr>
          <p:cNvPr id="11" name="Segnaposto piè di pagina 10"/>
          <p:cNvSpPr>
            <a:spLocks noGrp="1"/>
          </p:cNvSpPr>
          <p:nvPr>
            <p:ph type="ftr" sz="quarter" idx="10"/>
          </p:nvPr>
        </p:nvSpPr>
        <p:spPr/>
        <p:txBody>
          <a:bodyPr/>
          <a:lstStyle/>
          <a:p>
            <a:pPr>
              <a:defRPr/>
            </a:pPr>
            <a:r>
              <a:rPr lang="it-IT" smtClean="0"/>
              <a:t>dott.ssa Alessandra A. Muliere Medico Chirurgo Specialista in Medicina del Lavoro</a:t>
            </a:r>
            <a:endParaRPr lang="it-IT"/>
          </a:p>
        </p:txBody>
      </p:sp>
      <p:sp>
        <p:nvSpPr>
          <p:cNvPr id="44041" name="Segnaposto numero diapositiva 10"/>
          <p:cNvSpPr>
            <a:spLocks noGrp="1"/>
          </p:cNvSpPr>
          <p:nvPr>
            <p:ph type="sldNum" sz="quarter" idx="11"/>
          </p:nvPr>
        </p:nvSpPr>
        <p:spPr>
          <a:xfrm>
            <a:off x="8537575" y="6381750"/>
            <a:ext cx="534988" cy="360363"/>
          </a:xfrm>
        </p:spPr>
        <p:txBody>
          <a:bodyPr/>
          <a:lstStyle/>
          <a:p>
            <a:pPr>
              <a:defRPr/>
            </a:pPr>
            <a:fld id="{DBF10D17-FA0F-49C1-BBBF-E9FB1AD89342}" type="slidenum">
              <a:rPr lang="it-IT" smtClean="0"/>
              <a:pPr>
                <a:defRPr/>
              </a:pPr>
              <a:t>32</a:t>
            </a:fld>
            <a:endParaRPr lang="it-IT" smtClean="0"/>
          </a:p>
        </p:txBody>
      </p:sp>
      <p:sp>
        <p:nvSpPr>
          <p:cNvPr id="23556" name="Rectangle 3"/>
          <p:cNvSpPr>
            <a:spLocks noRot="1" noChangeArrowheads="1"/>
          </p:cNvSpPr>
          <p:nvPr/>
        </p:nvSpPr>
        <p:spPr bwMode="auto">
          <a:xfrm>
            <a:off x="682625" y="3500438"/>
            <a:ext cx="7777163" cy="1728787"/>
          </a:xfrm>
          <a:prstGeom prst="rect">
            <a:avLst/>
          </a:prstGeom>
          <a:noFill/>
          <a:ln w="6350">
            <a:noFill/>
            <a:miter lim="800000"/>
            <a:headEnd/>
            <a:tailEnd/>
          </a:ln>
        </p:spPr>
        <p:txBody>
          <a:bodyPr/>
          <a:lstStyle/>
          <a:p>
            <a:pPr marL="714375" indent="-263525">
              <a:spcBef>
                <a:spcPct val="20000"/>
              </a:spcBef>
              <a:buClr>
                <a:srgbClr val="C02500"/>
              </a:buClr>
              <a:buFont typeface="Wingdings" pitchFamily="2" charset="2"/>
              <a:buChar char="û"/>
              <a:defRPr/>
            </a:pPr>
            <a:r>
              <a:rPr lang="it-IT" sz="2000" u="none" dirty="0">
                <a:latin typeface="+mj-lt"/>
              </a:rPr>
              <a:t>individuare e valutare i rischi</a:t>
            </a:r>
          </a:p>
          <a:p>
            <a:pPr marL="714375" indent="-263525">
              <a:spcBef>
                <a:spcPct val="20000"/>
              </a:spcBef>
              <a:buClr>
                <a:srgbClr val="C02500"/>
              </a:buClr>
              <a:buFont typeface="Wingdings" pitchFamily="2" charset="2"/>
              <a:buChar char="û"/>
              <a:defRPr/>
            </a:pPr>
            <a:r>
              <a:rPr lang="it-IT" sz="2000" u="none" dirty="0">
                <a:latin typeface="+mj-lt"/>
              </a:rPr>
              <a:t>elaborare le idonee misure di prevenzione e protezione</a:t>
            </a:r>
          </a:p>
          <a:p>
            <a:pPr marL="714375" indent="-263525">
              <a:spcBef>
                <a:spcPct val="20000"/>
              </a:spcBef>
              <a:buClr>
                <a:srgbClr val="C02500"/>
              </a:buClr>
              <a:buFont typeface="Wingdings" pitchFamily="2" charset="2"/>
              <a:buChar char="û"/>
              <a:defRPr/>
            </a:pPr>
            <a:r>
              <a:rPr lang="it-IT" sz="2000" u="none" dirty="0">
                <a:latin typeface="+mj-lt"/>
              </a:rPr>
              <a:t>elaborare le procedure di sicurezza per le varie attività</a:t>
            </a:r>
          </a:p>
          <a:p>
            <a:pPr marL="714375" indent="-263525">
              <a:spcBef>
                <a:spcPct val="20000"/>
              </a:spcBef>
              <a:buClr>
                <a:srgbClr val="C02500"/>
              </a:buClr>
              <a:buFont typeface="Wingdings" pitchFamily="2" charset="2"/>
              <a:buChar char="û"/>
              <a:defRPr/>
            </a:pPr>
            <a:r>
              <a:rPr lang="it-IT" sz="2000" u="none" dirty="0">
                <a:latin typeface="+mj-lt"/>
              </a:rPr>
              <a:t>proporre i programmi di informazione, formazione e addestramento dei lavoratori</a:t>
            </a:r>
          </a:p>
        </p:txBody>
      </p:sp>
      <p:sp>
        <p:nvSpPr>
          <p:cNvPr id="23557" name="Rectangle 6"/>
          <p:cNvSpPr>
            <a:spLocks noRot="1" noChangeArrowheads="1"/>
          </p:cNvSpPr>
          <p:nvPr/>
        </p:nvSpPr>
        <p:spPr bwMode="auto">
          <a:xfrm>
            <a:off x="2857500" y="2928938"/>
            <a:ext cx="3214688" cy="571500"/>
          </a:xfrm>
          <a:prstGeom prst="rect">
            <a:avLst/>
          </a:prstGeom>
          <a:noFill/>
          <a:ln w="6350">
            <a:noFill/>
            <a:miter lim="800000"/>
            <a:headEnd/>
            <a:tailEnd/>
          </a:ln>
        </p:spPr>
        <p:txBody>
          <a:bodyPr/>
          <a:lstStyle/>
          <a:p>
            <a:pPr algn="ctr">
              <a:spcBef>
                <a:spcPct val="20000"/>
              </a:spcBef>
              <a:buClr>
                <a:srgbClr val="C02500"/>
              </a:buClr>
              <a:buFont typeface="Wingdings" pitchFamily="2" charset="2"/>
              <a:buNone/>
              <a:defRPr/>
            </a:pPr>
            <a:r>
              <a:rPr lang="it-IT" dirty="0">
                <a:solidFill>
                  <a:srgbClr val="FF0000"/>
                </a:solidFill>
                <a:latin typeface="+mj-lt"/>
              </a:rPr>
              <a:t>Funzioni:</a:t>
            </a:r>
          </a:p>
        </p:txBody>
      </p:sp>
      <p:grpSp>
        <p:nvGrpSpPr>
          <p:cNvPr id="41991" name="Group 14"/>
          <p:cNvGrpSpPr>
            <a:grpSpLocks/>
          </p:cNvGrpSpPr>
          <p:nvPr/>
        </p:nvGrpSpPr>
        <p:grpSpPr bwMode="auto">
          <a:xfrm>
            <a:off x="1071563" y="2205038"/>
            <a:ext cx="6072187" cy="733425"/>
            <a:chOff x="1097" y="1616"/>
            <a:chExt cx="2836" cy="529"/>
          </a:xfrm>
        </p:grpSpPr>
        <p:sp>
          <p:nvSpPr>
            <p:cNvPr id="23562" name="AutoShape 3"/>
            <p:cNvSpPr>
              <a:spLocks noChangeArrowheads="1"/>
            </p:cNvSpPr>
            <p:nvPr/>
          </p:nvSpPr>
          <p:spPr bwMode="auto">
            <a:xfrm>
              <a:off x="1097" y="1616"/>
              <a:ext cx="1101" cy="522"/>
            </a:xfrm>
            <a:prstGeom prst="flowChartAlternateProcess">
              <a:avLst/>
            </a:prstGeom>
            <a:solidFill>
              <a:srgbClr val="EBFFFF"/>
            </a:solidFill>
            <a:ln w="9525">
              <a:solidFill>
                <a:srgbClr val="FF0000"/>
              </a:solidFill>
              <a:miter lim="800000"/>
              <a:headEnd/>
              <a:tailEnd/>
            </a:ln>
          </p:spPr>
          <p:txBody>
            <a:bodyPr anchor="ctr"/>
            <a:lstStyle/>
            <a:p>
              <a:pPr algn="ctr">
                <a:defRPr/>
              </a:pPr>
              <a:r>
                <a:rPr lang="it-IT" sz="2400" b="1" dirty="0">
                  <a:solidFill>
                    <a:srgbClr val="FF0000"/>
                  </a:solidFill>
                  <a:latin typeface="+mj-lt"/>
                </a:rPr>
                <a:t>Responsabile</a:t>
              </a:r>
            </a:p>
            <a:p>
              <a:pPr algn="ctr">
                <a:defRPr/>
              </a:pPr>
              <a:r>
                <a:rPr lang="it-IT" sz="2400" b="1" dirty="0">
                  <a:solidFill>
                    <a:srgbClr val="FF0000"/>
                  </a:solidFill>
                  <a:latin typeface="+mj-lt"/>
                </a:rPr>
                <a:t>(RSPP)</a:t>
              </a:r>
              <a:endParaRPr lang="it-IT" sz="2400" b="1" i="1" dirty="0">
                <a:solidFill>
                  <a:srgbClr val="FF0000"/>
                </a:solidFill>
                <a:latin typeface="+mj-lt"/>
              </a:endParaRPr>
            </a:p>
          </p:txBody>
        </p:sp>
        <p:sp>
          <p:nvSpPr>
            <p:cNvPr id="41994" name="AutoShape 3"/>
            <p:cNvSpPr>
              <a:spLocks noChangeArrowheads="1"/>
            </p:cNvSpPr>
            <p:nvPr/>
          </p:nvSpPr>
          <p:spPr bwMode="auto">
            <a:xfrm>
              <a:off x="2832" y="1623"/>
              <a:ext cx="1101" cy="522"/>
            </a:xfrm>
            <a:prstGeom prst="flowChartAlternateProcess">
              <a:avLst/>
            </a:prstGeom>
            <a:solidFill>
              <a:srgbClr val="EBFFFF"/>
            </a:solidFill>
            <a:ln w="9525">
              <a:solidFill>
                <a:srgbClr val="FF0000"/>
              </a:solidFill>
              <a:miter lim="800000"/>
              <a:headEnd/>
              <a:tailEnd/>
            </a:ln>
          </p:spPr>
          <p:txBody>
            <a:bodyPr anchor="ctr"/>
            <a:lstStyle/>
            <a:p>
              <a:pPr algn="ctr"/>
              <a:r>
                <a:rPr lang="it-IT" sz="2400" b="1">
                  <a:solidFill>
                    <a:srgbClr val="FF0000"/>
                  </a:solidFill>
                  <a:latin typeface="Trebuchet MS" pitchFamily="34" charset="0"/>
                </a:rPr>
                <a:t>Addetti</a:t>
              </a:r>
            </a:p>
            <a:p>
              <a:pPr algn="ctr"/>
              <a:r>
                <a:rPr lang="it-IT" b="1">
                  <a:solidFill>
                    <a:srgbClr val="FF0000"/>
                  </a:solidFill>
                  <a:latin typeface="Trebuchet MS" pitchFamily="34" charset="0"/>
                </a:rPr>
                <a:t>(ASPP)</a:t>
              </a:r>
              <a:endParaRPr lang="it-IT" b="1" i="1">
                <a:solidFill>
                  <a:srgbClr val="FF0000"/>
                </a:solidFill>
                <a:latin typeface="Trebuchet MS" pitchFamily="34" charset="0"/>
              </a:endParaRPr>
            </a:p>
          </p:txBody>
        </p:sp>
      </p:grpSp>
      <p:sp>
        <p:nvSpPr>
          <p:cNvPr id="23559" name="Rectangle 15"/>
          <p:cNvSpPr>
            <a:spLocks noRot="1" noChangeArrowheads="1"/>
          </p:cNvSpPr>
          <p:nvPr/>
        </p:nvSpPr>
        <p:spPr bwMode="auto">
          <a:xfrm>
            <a:off x="358775" y="5572125"/>
            <a:ext cx="8424863" cy="433388"/>
          </a:xfrm>
          <a:prstGeom prst="rect">
            <a:avLst/>
          </a:prstGeom>
          <a:noFill/>
          <a:ln w="6350">
            <a:noFill/>
            <a:miter lim="800000"/>
            <a:headEnd/>
            <a:tailEnd/>
          </a:ln>
        </p:spPr>
        <p:txBody>
          <a:bodyPr/>
          <a:lstStyle/>
          <a:p>
            <a:pPr>
              <a:spcBef>
                <a:spcPct val="20000"/>
              </a:spcBef>
              <a:buClr>
                <a:srgbClr val="C02500"/>
              </a:buClr>
              <a:buFont typeface="Wingdings" pitchFamily="2" charset="2"/>
              <a:buNone/>
              <a:defRPr/>
            </a:pPr>
            <a:r>
              <a:rPr lang="it-IT" sz="2400" dirty="0">
                <a:latin typeface="+mj-lt"/>
              </a:rPr>
              <a:t>Il Servizio di Prevenzione e Protezione è utilizzato dal </a:t>
            </a:r>
            <a:r>
              <a:rPr lang="it-IT" sz="2400" dirty="0" err="1">
                <a:latin typeface="+mj-lt"/>
              </a:rPr>
              <a:t>DL</a:t>
            </a:r>
            <a:endParaRPr lang="it-IT" sz="2400" dirty="0">
              <a:latin typeface="+mj-lt"/>
            </a:endParaRPr>
          </a:p>
        </p:txBody>
      </p:sp>
    </p:spTree>
  </p:cSld>
  <p:clrMapOvr>
    <a:masterClrMapping/>
  </p:clrMapOvr>
  <p:transition advClick="0" advTm="3000">
    <p:pull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1042988" y="1000108"/>
            <a:ext cx="7273925" cy="2789255"/>
          </a:xfrm>
          <a:prstGeom prst="rect">
            <a:avLst/>
          </a:prstGeom>
          <a:noFill/>
          <a:ln>
            <a:noFill/>
          </a:ln>
          <a:effectLst/>
        </p:spPr>
        <p:txBody>
          <a:bodyPr wrap="none" fromWordArt="1">
            <a:prstTxWarp prst="textPlain">
              <a:avLst>
                <a:gd name="adj" fmla="val 50000"/>
              </a:avLst>
            </a:prstTxWarp>
          </a:bodyPr>
          <a:lstStyle/>
          <a:p>
            <a:pPr algn="ctr">
              <a:defRPr/>
            </a:pPr>
            <a:endParaRPr lang="it-IT" sz="3600" u="none" kern="10" dirty="0">
              <a:ln w="19050">
                <a:solidFill>
                  <a:srgbClr val="99CCFF"/>
                </a:solidFill>
                <a:round/>
                <a:headEnd/>
                <a:tailEnd/>
              </a:ln>
              <a:solidFill>
                <a:srgbClr val="FF0000"/>
              </a:solidFill>
              <a:latin typeface="Arial Black"/>
            </a:endParaRPr>
          </a:p>
          <a:p>
            <a:pPr algn="ctr">
              <a:spcBef>
                <a:spcPct val="50000"/>
              </a:spcBef>
              <a:defRPr/>
            </a:pPr>
            <a:r>
              <a:rPr lang="it-IT" sz="5000" b="1" u="none" dirty="0">
                <a:solidFill>
                  <a:schemeClr val="tx2"/>
                </a:solidFill>
                <a:latin typeface="+mj-lt"/>
                <a:ea typeface="+mj-ea"/>
                <a:cs typeface="+mj-cs"/>
              </a:rPr>
              <a:t>I SOGGETTI </a:t>
            </a:r>
          </a:p>
          <a:p>
            <a:pPr algn="ctr">
              <a:spcBef>
                <a:spcPct val="50000"/>
              </a:spcBef>
              <a:defRPr/>
            </a:pPr>
            <a:r>
              <a:rPr lang="it-IT" sz="5000" b="1" u="none" dirty="0">
                <a:solidFill>
                  <a:schemeClr val="tx2"/>
                </a:solidFill>
                <a:latin typeface="+mj-lt"/>
                <a:ea typeface="+mj-ea"/>
                <a:cs typeface="+mj-cs"/>
              </a:rPr>
              <a:t>DEL SISTEMA</a:t>
            </a:r>
          </a:p>
          <a:p>
            <a:pPr algn="ctr">
              <a:spcBef>
                <a:spcPct val="50000"/>
              </a:spcBef>
              <a:defRPr/>
            </a:pPr>
            <a:r>
              <a:rPr lang="it-IT" sz="5000" b="1" u="none" dirty="0">
                <a:solidFill>
                  <a:schemeClr val="tx2"/>
                </a:solidFill>
                <a:latin typeface="+mj-lt"/>
                <a:ea typeface="+mj-ea"/>
                <a:cs typeface="+mj-cs"/>
              </a:rPr>
              <a:t> </a:t>
            </a:r>
            <a:r>
              <a:rPr lang="it-IT" sz="5000" b="1" u="none" dirty="0" err="1">
                <a:solidFill>
                  <a:schemeClr val="tx2"/>
                </a:solidFill>
                <a:latin typeface="+mj-lt"/>
                <a:ea typeface="+mj-ea"/>
                <a:cs typeface="+mj-cs"/>
              </a:rPr>
              <a:t>DI</a:t>
            </a:r>
            <a:r>
              <a:rPr lang="it-IT" sz="5000" b="1" u="none" dirty="0">
                <a:solidFill>
                  <a:schemeClr val="tx2"/>
                </a:solidFill>
                <a:latin typeface="+mj-lt"/>
                <a:ea typeface="+mj-ea"/>
                <a:cs typeface="+mj-cs"/>
              </a:rPr>
              <a:t> PREVENZIONE</a:t>
            </a:r>
          </a:p>
        </p:txBody>
      </p:sp>
    </p:spTree>
  </p:cSld>
  <p:clrMapOvr>
    <a:masterClrMapping/>
  </p:clrMapOvr>
  <p:transition>
    <p:pull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D07153_"/>
          <p:cNvPicPr>
            <a:picLocks noChangeAspect="1" noChangeArrowheads="1"/>
          </p:cNvPicPr>
          <p:nvPr/>
        </p:nvPicPr>
        <p:blipFill>
          <a:blip r:embed="rId3" cstate="print"/>
          <a:srcRect/>
          <a:stretch>
            <a:fillRect/>
          </a:stretch>
        </p:blipFill>
        <p:spPr bwMode="auto">
          <a:xfrm>
            <a:off x="611188" y="1196975"/>
            <a:ext cx="1374775" cy="1511300"/>
          </a:xfrm>
          <a:prstGeom prst="rect">
            <a:avLst/>
          </a:prstGeom>
          <a:noFill/>
          <a:ln w="9525">
            <a:noFill/>
            <a:miter lim="800000"/>
            <a:headEnd/>
            <a:tailEnd/>
          </a:ln>
        </p:spPr>
      </p:pic>
      <p:pic>
        <p:nvPicPr>
          <p:cNvPr id="1029" name="Picture 5" descr="Pe01844_"/>
          <p:cNvPicPr>
            <a:picLocks noChangeAspect="1" noChangeArrowheads="1"/>
          </p:cNvPicPr>
          <p:nvPr/>
        </p:nvPicPr>
        <p:blipFill>
          <a:blip r:embed="rId4" cstate="print"/>
          <a:srcRect/>
          <a:stretch>
            <a:fillRect/>
          </a:stretch>
        </p:blipFill>
        <p:spPr bwMode="auto">
          <a:xfrm>
            <a:off x="2627313" y="1196975"/>
            <a:ext cx="1657350" cy="1339850"/>
          </a:xfrm>
          <a:prstGeom prst="rect">
            <a:avLst/>
          </a:prstGeom>
          <a:noFill/>
          <a:ln w="9525">
            <a:noFill/>
            <a:miter lim="800000"/>
            <a:headEnd/>
            <a:tailEnd/>
          </a:ln>
        </p:spPr>
      </p:pic>
      <p:pic>
        <p:nvPicPr>
          <p:cNvPr id="1030" name="Picture 6" descr="BD05609_"/>
          <p:cNvPicPr>
            <a:picLocks noChangeAspect="1" noChangeArrowheads="1"/>
          </p:cNvPicPr>
          <p:nvPr/>
        </p:nvPicPr>
        <p:blipFill>
          <a:blip r:embed="rId5" cstate="print"/>
          <a:srcRect/>
          <a:stretch>
            <a:fillRect/>
          </a:stretch>
        </p:blipFill>
        <p:spPr bwMode="auto">
          <a:xfrm>
            <a:off x="5148263" y="1125538"/>
            <a:ext cx="1157287" cy="1511300"/>
          </a:xfrm>
          <a:prstGeom prst="rect">
            <a:avLst/>
          </a:prstGeom>
          <a:noFill/>
          <a:ln w="9525">
            <a:noFill/>
            <a:miter lim="800000"/>
            <a:headEnd/>
            <a:tailEnd/>
          </a:ln>
        </p:spPr>
      </p:pic>
      <p:pic>
        <p:nvPicPr>
          <p:cNvPr id="1031" name="Picture 7" descr="Pe02001_"/>
          <p:cNvPicPr>
            <a:picLocks noChangeAspect="1" noChangeArrowheads="1"/>
          </p:cNvPicPr>
          <p:nvPr/>
        </p:nvPicPr>
        <p:blipFill>
          <a:blip r:embed="rId6" cstate="print"/>
          <a:srcRect/>
          <a:stretch>
            <a:fillRect/>
          </a:stretch>
        </p:blipFill>
        <p:spPr bwMode="auto">
          <a:xfrm>
            <a:off x="7019925" y="1052513"/>
            <a:ext cx="1439863" cy="1657350"/>
          </a:xfrm>
          <a:prstGeom prst="rect">
            <a:avLst/>
          </a:prstGeom>
          <a:noFill/>
          <a:ln w="9525">
            <a:noFill/>
            <a:miter lim="800000"/>
            <a:headEnd/>
            <a:tailEnd/>
          </a:ln>
        </p:spPr>
      </p:pic>
      <p:sp>
        <p:nvSpPr>
          <p:cNvPr id="12296" name="WordArt 8"/>
          <p:cNvSpPr>
            <a:spLocks noChangeArrowheads="1" noChangeShapeType="1" noTextEdit="1"/>
          </p:cNvSpPr>
          <p:nvPr/>
        </p:nvSpPr>
        <p:spPr bwMode="auto">
          <a:xfrm>
            <a:off x="4211639" y="3003551"/>
            <a:ext cx="931866" cy="711202"/>
          </a:xfrm>
          <a:prstGeom prst="rect">
            <a:avLst/>
          </a:prstGeom>
        </p:spPr>
        <p:txBody>
          <a:bodyPr wrap="none" fromWordArt="1">
            <a:prstTxWarp prst="textPlain">
              <a:avLst>
                <a:gd name="adj" fmla="val 50000"/>
              </a:avLst>
            </a:prstTxWarp>
          </a:bodyPr>
          <a:lstStyle/>
          <a:p>
            <a:pPr algn="ctr">
              <a:defRPr/>
            </a:pPr>
            <a:r>
              <a:rPr lang="it-IT" sz="4800" b="1" i="1" kern="10" dirty="0">
                <a:ln w="9525">
                  <a:solidFill>
                    <a:srgbClr val="000080"/>
                  </a:solidFill>
                  <a:round/>
                  <a:headEnd/>
                  <a:tailEnd/>
                </a:ln>
                <a:solidFill>
                  <a:srgbClr val="FFFFFF"/>
                </a:solidFill>
                <a:effectLst>
                  <a:outerShdw dist="35921" dir="2700000" algn="ctr" rotWithShape="0">
                    <a:srgbClr val="808080">
                      <a:alpha val="80000"/>
                    </a:srgbClr>
                  </a:outerShdw>
                </a:effectLst>
                <a:latin typeface="Arial"/>
                <a:cs typeface="Arial"/>
              </a:rPr>
              <a:t>+</a:t>
            </a:r>
          </a:p>
        </p:txBody>
      </p:sp>
      <p:sp>
        <p:nvSpPr>
          <p:cNvPr id="1033" name="WordArt 9"/>
          <p:cNvSpPr>
            <a:spLocks noChangeArrowheads="1" noChangeShapeType="1" noTextEdit="1"/>
          </p:cNvSpPr>
          <p:nvPr/>
        </p:nvSpPr>
        <p:spPr bwMode="auto">
          <a:xfrm>
            <a:off x="900113" y="260350"/>
            <a:ext cx="7272337" cy="503238"/>
          </a:xfrm>
          <a:prstGeom prst="rect">
            <a:avLst/>
          </a:prstGeom>
        </p:spPr>
        <p:txBody>
          <a:bodyPr wrap="none" fromWordArt="1">
            <a:prstTxWarp prst="textPlain">
              <a:avLst>
                <a:gd name="adj" fmla="val 50000"/>
              </a:avLst>
            </a:prstTxWarp>
          </a:bodyPr>
          <a:lstStyle/>
          <a:p>
            <a:pPr algn="ctr">
              <a:defRPr/>
            </a:pPr>
            <a:r>
              <a:rPr lang="it-IT" kern="10" dirty="0">
                <a:ln w="9525">
                  <a:solidFill>
                    <a:srgbClr val="000000"/>
                  </a:solidFill>
                  <a:round/>
                  <a:headEnd/>
                  <a:tailEnd/>
                </a:ln>
                <a:solidFill>
                  <a:schemeClr val="bg2">
                    <a:lumMod val="25000"/>
                  </a:schemeClr>
                </a:solidFill>
                <a:latin typeface="+mj-lt"/>
              </a:rPr>
              <a:t>i destinatari di obblighi di prevenzione</a:t>
            </a:r>
          </a:p>
        </p:txBody>
      </p:sp>
      <p:sp>
        <p:nvSpPr>
          <p:cNvPr id="1034" name="Text Box 10"/>
          <p:cNvSpPr txBox="1">
            <a:spLocks noChangeArrowheads="1"/>
          </p:cNvSpPr>
          <p:nvPr/>
        </p:nvSpPr>
        <p:spPr bwMode="auto">
          <a:xfrm>
            <a:off x="323850" y="2708275"/>
            <a:ext cx="1800225" cy="336550"/>
          </a:xfrm>
          <a:prstGeom prst="rect">
            <a:avLst/>
          </a:prstGeom>
          <a:noFill/>
          <a:ln w="9525">
            <a:noFill/>
            <a:miter lim="800000"/>
            <a:headEnd/>
            <a:tailEnd/>
          </a:ln>
        </p:spPr>
        <p:txBody>
          <a:bodyPr>
            <a:spAutoFit/>
          </a:bodyPr>
          <a:lstStyle/>
          <a:p>
            <a:pPr>
              <a:spcBef>
                <a:spcPct val="50000"/>
              </a:spcBef>
              <a:defRPr/>
            </a:pPr>
            <a:r>
              <a:rPr lang="it-IT" sz="1600" b="1" u="none" dirty="0">
                <a:solidFill>
                  <a:schemeClr val="bg2">
                    <a:lumMod val="25000"/>
                  </a:schemeClr>
                </a:solidFill>
                <a:latin typeface="+mj-lt"/>
              </a:rPr>
              <a:t>Datore di Lavoro</a:t>
            </a:r>
          </a:p>
        </p:txBody>
      </p:sp>
      <p:sp>
        <p:nvSpPr>
          <p:cNvPr id="1035" name="Text Box 11"/>
          <p:cNvSpPr txBox="1">
            <a:spLocks noChangeArrowheads="1"/>
          </p:cNvSpPr>
          <p:nvPr/>
        </p:nvSpPr>
        <p:spPr bwMode="auto">
          <a:xfrm>
            <a:off x="2916238" y="2708275"/>
            <a:ext cx="1223962" cy="336550"/>
          </a:xfrm>
          <a:prstGeom prst="rect">
            <a:avLst/>
          </a:prstGeom>
          <a:noFill/>
          <a:ln w="9525">
            <a:noFill/>
            <a:miter lim="800000"/>
            <a:headEnd/>
            <a:tailEnd/>
          </a:ln>
        </p:spPr>
        <p:txBody>
          <a:bodyPr>
            <a:spAutoFit/>
          </a:bodyPr>
          <a:lstStyle/>
          <a:p>
            <a:pPr>
              <a:spcBef>
                <a:spcPct val="50000"/>
              </a:spcBef>
              <a:defRPr/>
            </a:pPr>
            <a:r>
              <a:rPr lang="it-IT" sz="1600" b="1" u="none" dirty="0">
                <a:solidFill>
                  <a:schemeClr val="bg2">
                    <a:lumMod val="25000"/>
                  </a:schemeClr>
                </a:solidFill>
                <a:latin typeface="+mj-lt"/>
              </a:rPr>
              <a:t>Dirigenti</a:t>
            </a:r>
          </a:p>
        </p:txBody>
      </p:sp>
      <p:sp>
        <p:nvSpPr>
          <p:cNvPr id="1036" name="Text Box 12"/>
          <p:cNvSpPr txBox="1">
            <a:spLocks noChangeArrowheads="1"/>
          </p:cNvSpPr>
          <p:nvPr/>
        </p:nvSpPr>
        <p:spPr bwMode="auto">
          <a:xfrm>
            <a:off x="5003800" y="2708275"/>
            <a:ext cx="1871663" cy="336550"/>
          </a:xfrm>
          <a:prstGeom prst="rect">
            <a:avLst/>
          </a:prstGeom>
          <a:noFill/>
          <a:ln w="9525">
            <a:noFill/>
            <a:miter lim="800000"/>
            <a:headEnd/>
            <a:tailEnd/>
          </a:ln>
        </p:spPr>
        <p:txBody>
          <a:bodyPr>
            <a:spAutoFit/>
          </a:bodyPr>
          <a:lstStyle/>
          <a:p>
            <a:pPr>
              <a:spcBef>
                <a:spcPct val="50000"/>
              </a:spcBef>
              <a:defRPr/>
            </a:pPr>
            <a:r>
              <a:rPr lang="it-IT" sz="1600" b="1" u="none" dirty="0">
                <a:solidFill>
                  <a:schemeClr val="bg2">
                    <a:lumMod val="25000"/>
                  </a:schemeClr>
                </a:solidFill>
                <a:latin typeface="+mj-lt"/>
              </a:rPr>
              <a:t>Preposto</a:t>
            </a:r>
          </a:p>
        </p:txBody>
      </p:sp>
      <p:sp>
        <p:nvSpPr>
          <p:cNvPr id="1037" name="Text Box 13"/>
          <p:cNvSpPr txBox="1">
            <a:spLocks noChangeArrowheads="1"/>
          </p:cNvSpPr>
          <p:nvPr/>
        </p:nvSpPr>
        <p:spPr bwMode="auto">
          <a:xfrm>
            <a:off x="7072313" y="2786063"/>
            <a:ext cx="1727200" cy="336550"/>
          </a:xfrm>
          <a:prstGeom prst="rect">
            <a:avLst/>
          </a:prstGeom>
          <a:noFill/>
          <a:ln w="9525">
            <a:noFill/>
            <a:miter lim="800000"/>
            <a:headEnd/>
            <a:tailEnd/>
          </a:ln>
        </p:spPr>
        <p:txBody>
          <a:bodyPr>
            <a:spAutoFit/>
          </a:bodyPr>
          <a:lstStyle/>
          <a:p>
            <a:pPr>
              <a:spcBef>
                <a:spcPct val="50000"/>
              </a:spcBef>
              <a:defRPr/>
            </a:pPr>
            <a:r>
              <a:rPr lang="it-IT" sz="1600" b="1" u="none" dirty="0">
                <a:solidFill>
                  <a:schemeClr val="bg2">
                    <a:lumMod val="25000"/>
                  </a:schemeClr>
                </a:solidFill>
                <a:latin typeface="+mj-lt"/>
              </a:rPr>
              <a:t>Lavoratori</a:t>
            </a:r>
          </a:p>
        </p:txBody>
      </p:sp>
      <p:pic>
        <p:nvPicPr>
          <p:cNvPr id="1038" name="Picture 14" descr="BD05591_"/>
          <p:cNvPicPr>
            <a:picLocks noChangeAspect="1" noChangeArrowheads="1"/>
          </p:cNvPicPr>
          <p:nvPr/>
        </p:nvPicPr>
        <p:blipFill>
          <a:blip r:embed="rId7" cstate="print"/>
          <a:srcRect/>
          <a:stretch>
            <a:fillRect/>
          </a:stretch>
        </p:blipFill>
        <p:spPr bwMode="auto">
          <a:xfrm>
            <a:off x="2484438" y="3500438"/>
            <a:ext cx="1670050" cy="2160587"/>
          </a:xfrm>
          <a:prstGeom prst="rect">
            <a:avLst/>
          </a:prstGeom>
          <a:noFill/>
          <a:ln w="9525">
            <a:noFill/>
            <a:miter lim="800000"/>
            <a:headEnd/>
            <a:tailEnd/>
          </a:ln>
        </p:spPr>
      </p:pic>
      <p:sp>
        <p:nvSpPr>
          <p:cNvPr id="1039" name="Rectangle 16"/>
          <p:cNvSpPr>
            <a:spLocks noChangeArrowheads="1"/>
          </p:cNvSpPr>
          <p:nvPr/>
        </p:nvSpPr>
        <p:spPr bwMode="auto">
          <a:xfrm>
            <a:off x="0" y="2028825"/>
            <a:ext cx="9144000" cy="0"/>
          </a:xfrm>
          <a:prstGeom prst="rect">
            <a:avLst/>
          </a:prstGeom>
          <a:noFill/>
          <a:ln w="9525">
            <a:noFill/>
            <a:miter lim="800000"/>
            <a:headEnd/>
            <a:tailEnd/>
          </a:ln>
        </p:spPr>
        <p:txBody>
          <a:bodyPr wrap="none" anchor="ctr">
            <a:spAutoFit/>
          </a:bodyPr>
          <a:lstStyle/>
          <a:p>
            <a:endParaRPr lang="it-IT"/>
          </a:p>
        </p:txBody>
      </p:sp>
      <p:graphicFrame>
        <p:nvGraphicFramePr>
          <p:cNvPr id="1026" name="Object 2"/>
          <p:cNvGraphicFramePr>
            <a:graphicFrameLocks noChangeAspect="1"/>
          </p:cNvGraphicFramePr>
          <p:nvPr/>
        </p:nvGraphicFramePr>
        <p:xfrm>
          <a:off x="571500" y="3429000"/>
          <a:ext cx="1390650" cy="2287588"/>
        </p:xfrm>
        <a:graphic>
          <a:graphicData uri="http://schemas.openxmlformats.org/presentationml/2006/ole">
            <p:oleObj spid="_x0000_s1026" r:id="rId8" imgW="2320127" imgH="3600000" progId="">
              <p:embed/>
            </p:oleObj>
          </a:graphicData>
        </a:graphic>
      </p:graphicFrame>
      <p:sp>
        <p:nvSpPr>
          <p:cNvPr id="1040" name="Rectangle 18"/>
          <p:cNvSpPr>
            <a:spLocks noChangeArrowheads="1"/>
          </p:cNvSpPr>
          <p:nvPr/>
        </p:nvSpPr>
        <p:spPr bwMode="auto">
          <a:xfrm>
            <a:off x="0" y="2371725"/>
            <a:ext cx="9144000" cy="0"/>
          </a:xfrm>
          <a:prstGeom prst="rect">
            <a:avLst/>
          </a:prstGeom>
          <a:noFill/>
          <a:ln w="9525">
            <a:noFill/>
            <a:miter lim="800000"/>
            <a:headEnd/>
            <a:tailEnd/>
          </a:ln>
        </p:spPr>
        <p:txBody>
          <a:bodyPr wrap="none" anchor="ctr">
            <a:spAutoFit/>
          </a:bodyPr>
          <a:lstStyle/>
          <a:p>
            <a:endParaRPr lang="it-IT"/>
          </a:p>
        </p:txBody>
      </p:sp>
      <p:graphicFrame>
        <p:nvGraphicFramePr>
          <p:cNvPr id="1027" name="Object 3"/>
          <p:cNvGraphicFramePr>
            <a:graphicFrameLocks noChangeAspect="1"/>
          </p:cNvGraphicFramePr>
          <p:nvPr/>
        </p:nvGraphicFramePr>
        <p:xfrm>
          <a:off x="5003800" y="3933825"/>
          <a:ext cx="1728788" cy="1754188"/>
        </p:xfrm>
        <a:graphic>
          <a:graphicData uri="http://schemas.openxmlformats.org/presentationml/2006/ole">
            <p:oleObj spid="_x0000_s1027" r:id="rId9" imgW="2886075" imgH="2476500" progId="">
              <p:embed/>
            </p:oleObj>
          </a:graphicData>
        </a:graphic>
      </p:graphicFrame>
      <p:sp>
        <p:nvSpPr>
          <p:cNvPr id="1041" name="Text Box 20"/>
          <p:cNvSpPr txBox="1">
            <a:spLocks noChangeArrowheads="1"/>
          </p:cNvSpPr>
          <p:nvPr/>
        </p:nvSpPr>
        <p:spPr bwMode="auto">
          <a:xfrm>
            <a:off x="1979613" y="5734050"/>
            <a:ext cx="2555875" cy="825500"/>
          </a:xfrm>
          <a:prstGeom prst="rect">
            <a:avLst/>
          </a:prstGeom>
          <a:noFill/>
          <a:ln w="9525">
            <a:noFill/>
            <a:miter lim="800000"/>
            <a:headEnd/>
            <a:tailEnd/>
          </a:ln>
        </p:spPr>
        <p:txBody>
          <a:bodyPr>
            <a:spAutoFit/>
          </a:bodyPr>
          <a:lstStyle/>
          <a:p>
            <a:pPr algn="ctr">
              <a:spcBef>
                <a:spcPct val="50000"/>
              </a:spcBef>
              <a:defRPr/>
            </a:pPr>
            <a:r>
              <a:rPr lang="it-IT" sz="1600" b="1" u="none" dirty="0">
                <a:solidFill>
                  <a:schemeClr val="bg2">
                    <a:lumMod val="25000"/>
                  </a:schemeClr>
                </a:solidFill>
                <a:latin typeface="+mj-lt"/>
              </a:rPr>
              <a:t>Responsabile del Servizio di Prevenzione e Protezione (RSPP)</a:t>
            </a:r>
          </a:p>
        </p:txBody>
      </p:sp>
      <p:sp>
        <p:nvSpPr>
          <p:cNvPr id="1042" name="Text Box 21"/>
          <p:cNvSpPr txBox="1">
            <a:spLocks noChangeArrowheads="1"/>
          </p:cNvSpPr>
          <p:nvPr/>
        </p:nvSpPr>
        <p:spPr bwMode="auto">
          <a:xfrm>
            <a:off x="468313" y="5786438"/>
            <a:ext cx="1368425" cy="584200"/>
          </a:xfrm>
          <a:prstGeom prst="rect">
            <a:avLst/>
          </a:prstGeom>
          <a:noFill/>
          <a:ln w="9525">
            <a:noFill/>
            <a:miter lim="800000"/>
            <a:headEnd/>
            <a:tailEnd/>
          </a:ln>
        </p:spPr>
        <p:txBody>
          <a:bodyPr>
            <a:spAutoFit/>
          </a:bodyPr>
          <a:lstStyle/>
          <a:p>
            <a:pPr algn="ctr">
              <a:defRPr/>
            </a:pPr>
            <a:r>
              <a:rPr lang="it-IT" sz="1600" b="1" u="none" dirty="0">
                <a:solidFill>
                  <a:schemeClr val="bg2">
                    <a:lumMod val="25000"/>
                  </a:schemeClr>
                </a:solidFill>
                <a:latin typeface="+mj-lt"/>
              </a:rPr>
              <a:t>Medico </a:t>
            </a:r>
          </a:p>
          <a:p>
            <a:pPr algn="ctr">
              <a:defRPr/>
            </a:pPr>
            <a:r>
              <a:rPr lang="it-IT" sz="1600" b="1" u="none" dirty="0">
                <a:solidFill>
                  <a:schemeClr val="bg2">
                    <a:lumMod val="25000"/>
                  </a:schemeClr>
                </a:solidFill>
                <a:latin typeface="+mj-lt"/>
              </a:rPr>
              <a:t>competente</a:t>
            </a:r>
          </a:p>
        </p:txBody>
      </p:sp>
      <p:sp>
        <p:nvSpPr>
          <p:cNvPr id="1043" name="Text Box 22"/>
          <p:cNvSpPr txBox="1">
            <a:spLocks noChangeArrowheads="1"/>
          </p:cNvSpPr>
          <p:nvPr/>
        </p:nvSpPr>
        <p:spPr bwMode="auto">
          <a:xfrm>
            <a:off x="4787900" y="5805488"/>
            <a:ext cx="2160588" cy="825500"/>
          </a:xfrm>
          <a:prstGeom prst="rect">
            <a:avLst/>
          </a:prstGeom>
          <a:noFill/>
          <a:ln w="9525">
            <a:noFill/>
            <a:miter lim="800000"/>
            <a:headEnd/>
            <a:tailEnd/>
          </a:ln>
        </p:spPr>
        <p:txBody>
          <a:bodyPr>
            <a:spAutoFit/>
          </a:bodyPr>
          <a:lstStyle/>
          <a:p>
            <a:pPr algn="ctr">
              <a:spcBef>
                <a:spcPct val="50000"/>
              </a:spcBef>
              <a:defRPr/>
            </a:pPr>
            <a:r>
              <a:rPr lang="it-IT" sz="1600" b="1" u="none" dirty="0">
                <a:solidFill>
                  <a:schemeClr val="bg2">
                    <a:lumMod val="25000"/>
                  </a:schemeClr>
                </a:solidFill>
                <a:latin typeface="+mj-lt"/>
              </a:rPr>
              <a:t>Rappresentante dei Lavoratori per la Sicurezza (RLS)</a:t>
            </a:r>
          </a:p>
        </p:txBody>
      </p:sp>
      <p:sp>
        <p:nvSpPr>
          <p:cNvPr id="1044" name="Text Box 23"/>
          <p:cNvSpPr txBox="1">
            <a:spLocks noChangeArrowheads="1"/>
          </p:cNvSpPr>
          <p:nvPr/>
        </p:nvSpPr>
        <p:spPr bwMode="auto">
          <a:xfrm>
            <a:off x="7488238" y="5949950"/>
            <a:ext cx="1476375" cy="581025"/>
          </a:xfrm>
          <a:prstGeom prst="rect">
            <a:avLst/>
          </a:prstGeom>
          <a:noFill/>
          <a:ln w="9525">
            <a:noFill/>
            <a:miter lim="800000"/>
            <a:headEnd/>
            <a:tailEnd/>
          </a:ln>
        </p:spPr>
        <p:txBody>
          <a:bodyPr>
            <a:spAutoFit/>
          </a:bodyPr>
          <a:lstStyle/>
          <a:p>
            <a:pPr>
              <a:spcBef>
                <a:spcPct val="50000"/>
              </a:spcBef>
              <a:defRPr/>
            </a:pPr>
            <a:r>
              <a:rPr lang="it-IT" sz="1600" b="1" u="none" dirty="0">
                <a:solidFill>
                  <a:schemeClr val="bg2">
                    <a:lumMod val="25000"/>
                  </a:schemeClr>
                </a:solidFill>
                <a:latin typeface="+mj-lt"/>
              </a:rPr>
              <a:t>Addetti alle emergenze</a:t>
            </a:r>
          </a:p>
        </p:txBody>
      </p:sp>
      <p:pic>
        <p:nvPicPr>
          <p:cNvPr id="1045" name="Picture 24" descr="BD07000_"/>
          <p:cNvPicPr>
            <a:picLocks noChangeAspect="1" noChangeArrowheads="1"/>
          </p:cNvPicPr>
          <p:nvPr/>
        </p:nvPicPr>
        <p:blipFill>
          <a:blip r:embed="rId10" cstate="print"/>
          <a:srcRect/>
          <a:stretch>
            <a:fillRect/>
          </a:stretch>
        </p:blipFill>
        <p:spPr bwMode="auto">
          <a:xfrm>
            <a:off x="6948488" y="3716338"/>
            <a:ext cx="2016125" cy="2003425"/>
          </a:xfrm>
          <a:prstGeom prst="rect">
            <a:avLst/>
          </a:prstGeom>
          <a:noFill/>
          <a:ln w="9525">
            <a:noFill/>
            <a:miter lim="800000"/>
            <a:headEnd/>
            <a:tailEnd/>
          </a:ln>
        </p:spPr>
      </p:pic>
      <p:sp>
        <p:nvSpPr>
          <p:cNvPr id="23" name="Segnaposto piè di pagina 22"/>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22" name="Segnaposto numero diapositiva 21"/>
          <p:cNvSpPr>
            <a:spLocks noGrp="1"/>
          </p:cNvSpPr>
          <p:nvPr>
            <p:ph type="sldNum" sz="quarter" idx="12"/>
          </p:nvPr>
        </p:nvSpPr>
        <p:spPr/>
        <p:txBody>
          <a:bodyPr/>
          <a:lstStyle/>
          <a:p>
            <a:pPr>
              <a:defRPr/>
            </a:pPr>
            <a:fld id="{64BBF2F2-224C-4860-B734-89D32525D9DE}" type="slidenum">
              <a:rPr lang="it-IT"/>
              <a:pPr>
                <a:defRPr/>
              </a:pPr>
              <a:t>34</a:t>
            </a:fld>
            <a:endParaRPr lang="it-IT" dirty="0"/>
          </a:p>
        </p:txBody>
      </p:sp>
    </p:spTree>
  </p:cSld>
  <p:clrMapOvr>
    <a:masterClrMapping/>
  </p:clrMapOvr>
  <p:transition>
    <p:pull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olo 1"/>
          <p:cNvSpPr>
            <a:spLocks noGrp="1"/>
          </p:cNvSpPr>
          <p:nvPr>
            <p:ph type="title"/>
          </p:nvPr>
        </p:nvSpPr>
        <p:spPr>
          <a:xfrm>
            <a:off x="468313" y="1643063"/>
            <a:ext cx="8424862" cy="2500312"/>
          </a:xfrm>
        </p:spPr>
        <p:txBody>
          <a:bodyPr/>
          <a:lstStyle/>
          <a:p>
            <a:pPr algn="ctr" eaLnBrk="1" hangingPunct="1"/>
            <a:r>
              <a:rPr lang="it-IT" b="1" i="1" smtClean="0"/>
              <a:t>ORGANIZZAZIONE</a:t>
            </a:r>
          </a:p>
        </p:txBody>
      </p:sp>
      <p:sp>
        <p:nvSpPr>
          <p:cNvPr id="4" name="Segnaposto piè di pagina 3"/>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5" name="Segnaposto numero diapositiva 4"/>
          <p:cNvSpPr>
            <a:spLocks noGrp="1"/>
          </p:cNvSpPr>
          <p:nvPr>
            <p:ph type="sldNum" sz="quarter" idx="12"/>
          </p:nvPr>
        </p:nvSpPr>
        <p:spPr/>
        <p:txBody>
          <a:bodyPr/>
          <a:lstStyle/>
          <a:p>
            <a:pPr>
              <a:defRPr/>
            </a:pPr>
            <a:fld id="{EE23571A-7698-4D0B-BB8F-ABBDF4FFF804}" type="slidenum">
              <a:rPr lang="it-IT"/>
              <a:pPr>
                <a:defRPr/>
              </a:pPr>
              <a:t>35</a:t>
            </a:fld>
            <a:endParaRPr lang="it-IT" dirty="0"/>
          </a:p>
        </p:txBody>
      </p:sp>
    </p:spTree>
  </p:cSld>
  <p:clrMapOvr>
    <a:masterClrMapping/>
  </p:clrMapOvr>
  <p:transition>
    <p:pull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Rot="1" noChangeArrowheads="1"/>
          </p:cNvSpPr>
          <p:nvPr>
            <p:ph type="title"/>
          </p:nvPr>
        </p:nvSpPr>
        <p:spPr/>
        <p:txBody>
          <a:bodyPr>
            <a:normAutofit fontScale="90000"/>
          </a:bodyPr>
          <a:lstStyle/>
          <a:p>
            <a:pPr eaLnBrk="1" fontAlgn="auto" hangingPunct="1">
              <a:spcAft>
                <a:spcPts val="0"/>
              </a:spcAft>
              <a:defRPr/>
            </a:pPr>
            <a:r>
              <a:rPr lang="it-IT" dirty="0" smtClean="0"/>
              <a:t>Generale</a:t>
            </a:r>
          </a:p>
        </p:txBody>
      </p:sp>
      <p:sp>
        <p:nvSpPr>
          <p:cNvPr id="23" name="Segnaposto piè di pagina 22"/>
          <p:cNvSpPr>
            <a:spLocks noGrp="1"/>
          </p:cNvSpPr>
          <p:nvPr>
            <p:ph type="ftr" sz="quarter" idx="10"/>
          </p:nvPr>
        </p:nvSpPr>
        <p:spPr/>
        <p:txBody>
          <a:bodyPr/>
          <a:lstStyle/>
          <a:p>
            <a:pPr>
              <a:defRPr/>
            </a:pPr>
            <a:r>
              <a:rPr lang="it-IT" smtClean="0"/>
              <a:t>dott.ssa Alessandra A. Muliere Medico Chirurgo Specialista in Medicina del Lavoro</a:t>
            </a:r>
            <a:endParaRPr lang="it-IT"/>
          </a:p>
        </p:txBody>
      </p:sp>
      <p:sp>
        <p:nvSpPr>
          <p:cNvPr id="6" name="Segnaposto numero diapositiva 4"/>
          <p:cNvSpPr>
            <a:spLocks noGrp="1"/>
          </p:cNvSpPr>
          <p:nvPr>
            <p:ph type="sldNum" sz="quarter" idx="11"/>
          </p:nvPr>
        </p:nvSpPr>
        <p:spPr/>
        <p:txBody>
          <a:bodyPr/>
          <a:lstStyle/>
          <a:p>
            <a:pPr>
              <a:defRPr/>
            </a:pPr>
            <a:fld id="{B2FE2BE3-F761-4D06-919B-35182599C322}" type="slidenum">
              <a:rPr lang="it-IT"/>
              <a:pPr>
                <a:defRPr/>
              </a:pPr>
              <a:t>36</a:t>
            </a:fld>
            <a:endParaRPr lang="it-IT" dirty="0"/>
          </a:p>
        </p:txBody>
      </p:sp>
      <p:grpSp>
        <p:nvGrpSpPr>
          <p:cNvPr id="2" name="Diagram 4"/>
          <p:cNvGrpSpPr>
            <a:grpSpLocks/>
          </p:cNvGrpSpPr>
          <p:nvPr/>
        </p:nvGrpSpPr>
        <p:grpSpPr bwMode="auto">
          <a:xfrm>
            <a:off x="630238" y="1052513"/>
            <a:ext cx="7886700" cy="5254625"/>
            <a:chOff x="1676" y="947"/>
            <a:chExt cx="2365" cy="2365"/>
          </a:xfrm>
        </p:grpSpPr>
        <p:sp>
          <p:nvSpPr>
            <p:cNvPr id="45061" name="_s1028"/>
            <p:cNvSpPr>
              <a:spLocks noChangeShapeType="1"/>
            </p:cNvSpPr>
            <p:nvPr/>
          </p:nvSpPr>
          <p:spPr bwMode="auto">
            <a:xfrm flipH="1" flipV="1">
              <a:off x="2439" y="1711"/>
              <a:ext cx="211" cy="210"/>
            </a:xfrm>
            <a:prstGeom prst="line">
              <a:avLst/>
            </a:prstGeom>
            <a:noFill/>
            <a:ln w="28575">
              <a:solidFill>
                <a:srgbClr val="4B595B"/>
              </a:solidFill>
              <a:round/>
              <a:headEnd/>
              <a:tailEnd/>
            </a:ln>
          </p:spPr>
          <p:txBody>
            <a:bodyPr lIns="0" tIns="0" rIns="0" bIns="0" anchor="ctr"/>
            <a:lstStyle/>
            <a:p>
              <a:endParaRPr lang="it-IT"/>
            </a:p>
          </p:txBody>
        </p:sp>
        <p:sp>
          <p:nvSpPr>
            <p:cNvPr id="10" name="_s1029"/>
            <p:cNvSpPr>
              <a:spLocks noChangeArrowheads="1"/>
            </p:cNvSpPr>
            <p:nvPr/>
          </p:nvSpPr>
          <p:spPr bwMode="auto">
            <a:xfrm>
              <a:off x="1936" y="1207"/>
              <a:ext cx="591" cy="591"/>
            </a:xfrm>
            <a:prstGeom prst="ellipse">
              <a:avLst/>
            </a:prstGeom>
            <a:solidFill>
              <a:srgbClr val="EBFFFF"/>
            </a:solidFill>
            <a:ln w="9525">
              <a:solidFill>
                <a:schemeClr val="tx2">
                  <a:lumMod val="75000"/>
                </a:schemeClr>
              </a:solidFill>
              <a:round/>
              <a:headEnd/>
              <a:tailEnd/>
            </a:ln>
            <a:effectLst>
              <a:outerShdw dist="53882" dir="2700000" algn="ctr" rotWithShape="0">
                <a:schemeClr val="bg2">
                  <a:alpha val="50000"/>
                </a:schemeClr>
              </a:outerShdw>
            </a:effectLst>
          </p:spPr>
          <p:txBody>
            <a:bodyPr wrap="none" lIns="0" tIns="0" rIns="0" bIns="0" anchor="ctr"/>
            <a:lstStyle/>
            <a:p>
              <a:pPr algn="ctr">
                <a:defRPr/>
              </a:pPr>
              <a:r>
                <a:rPr lang="it-IT" sz="1700" b="1" u="none">
                  <a:solidFill>
                    <a:srgbClr val="362DF3"/>
                  </a:solidFill>
                  <a:latin typeface="Trebuchet MS" pitchFamily="34" charset="0"/>
                </a:rPr>
                <a:t>PREPOSTI</a:t>
              </a:r>
            </a:p>
          </p:txBody>
        </p:sp>
        <p:sp>
          <p:nvSpPr>
            <p:cNvPr id="45063" name="_s1030"/>
            <p:cNvSpPr>
              <a:spLocks noChangeShapeType="1"/>
            </p:cNvSpPr>
            <p:nvPr/>
          </p:nvSpPr>
          <p:spPr bwMode="auto">
            <a:xfrm flipH="1">
              <a:off x="2266" y="2129"/>
              <a:ext cx="298" cy="1"/>
            </a:xfrm>
            <a:prstGeom prst="line">
              <a:avLst/>
            </a:prstGeom>
            <a:noFill/>
            <a:ln w="28575">
              <a:solidFill>
                <a:srgbClr val="4B595B"/>
              </a:solidFill>
              <a:round/>
              <a:headEnd/>
              <a:tailEnd/>
            </a:ln>
          </p:spPr>
          <p:txBody>
            <a:bodyPr lIns="0" tIns="0" rIns="0" bIns="0" anchor="ctr"/>
            <a:lstStyle/>
            <a:p>
              <a:endParaRPr lang="it-IT"/>
            </a:p>
          </p:txBody>
        </p:sp>
        <p:sp>
          <p:nvSpPr>
            <p:cNvPr id="12" name="_s1031"/>
            <p:cNvSpPr>
              <a:spLocks noChangeArrowheads="1"/>
            </p:cNvSpPr>
            <p:nvPr/>
          </p:nvSpPr>
          <p:spPr bwMode="auto">
            <a:xfrm>
              <a:off x="1676" y="1834"/>
              <a:ext cx="591" cy="592"/>
            </a:xfrm>
            <a:prstGeom prst="ellipse">
              <a:avLst/>
            </a:prstGeom>
            <a:solidFill>
              <a:srgbClr val="EBFFFF"/>
            </a:solidFill>
            <a:ln w="9525">
              <a:solidFill>
                <a:schemeClr val="tx2">
                  <a:lumMod val="75000"/>
                </a:schemeClr>
              </a:solidFill>
              <a:round/>
              <a:headEnd/>
              <a:tailEnd/>
            </a:ln>
            <a:effectLst>
              <a:outerShdw dist="53882" dir="2700000" algn="ctr" rotWithShape="0">
                <a:schemeClr val="bg2">
                  <a:alpha val="50000"/>
                </a:schemeClr>
              </a:outerShdw>
            </a:effectLst>
          </p:spPr>
          <p:txBody>
            <a:bodyPr wrap="none" lIns="0" tIns="0" rIns="0" bIns="0" anchor="ctr"/>
            <a:lstStyle/>
            <a:p>
              <a:pPr algn="ctr">
                <a:defRPr/>
              </a:pPr>
              <a:r>
                <a:rPr lang="it-IT" sz="1700" b="1" u="none" dirty="0">
                  <a:solidFill>
                    <a:srgbClr val="362DF3"/>
                  </a:solidFill>
                  <a:latin typeface="Trebuchet MS" pitchFamily="34" charset="0"/>
                </a:rPr>
                <a:t>ADDETTI </a:t>
              </a:r>
              <a:br>
                <a:rPr lang="it-IT" sz="1700" b="1" u="none" dirty="0">
                  <a:solidFill>
                    <a:srgbClr val="362DF3"/>
                  </a:solidFill>
                  <a:latin typeface="Trebuchet MS" pitchFamily="34" charset="0"/>
                </a:rPr>
              </a:br>
              <a:r>
                <a:rPr lang="it-IT" sz="1700" b="1" u="none" dirty="0">
                  <a:solidFill>
                    <a:srgbClr val="362DF3"/>
                  </a:solidFill>
                  <a:latin typeface="Trebuchet MS" pitchFamily="34" charset="0"/>
                </a:rPr>
                <a:t>EMERGENZE</a:t>
              </a:r>
            </a:p>
          </p:txBody>
        </p:sp>
        <p:sp>
          <p:nvSpPr>
            <p:cNvPr id="45065" name="_s1032"/>
            <p:cNvSpPr>
              <a:spLocks noChangeShapeType="1"/>
            </p:cNvSpPr>
            <p:nvPr/>
          </p:nvSpPr>
          <p:spPr bwMode="auto">
            <a:xfrm flipH="1">
              <a:off x="2440" y="2337"/>
              <a:ext cx="210" cy="212"/>
            </a:xfrm>
            <a:prstGeom prst="line">
              <a:avLst/>
            </a:prstGeom>
            <a:noFill/>
            <a:ln w="28575">
              <a:solidFill>
                <a:srgbClr val="4B595B"/>
              </a:solidFill>
              <a:round/>
              <a:headEnd/>
              <a:tailEnd/>
            </a:ln>
          </p:spPr>
          <p:txBody>
            <a:bodyPr lIns="0" tIns="0" rIns="0" bIns="0" anchor="ctr"/>
            <a:lstStyle/>
            <a:p>
              <a:endParaRPr lang="it-IT"/>
            </a:p>
          </p:txBody>
        </p:sp>
        <p:sp>
          <p:nvSpPr>
            <p:cNvPr id="14" name="_s1033"/>
            <p:cNvSpPr>
              <a:spLocks noChangeArrowheads="1"/>
            </p:cNvSpPr>
            <p:nvPr/>
          </p:nvSpPr>
          <p:spPr bwMode="auto">
            <a:xfrm>
              <a:off x="1936" y="2461"/>
              <a:ext cx="591" cy="591"/>
            </a:xfrm>
            <a:prstGeom prst="ellipse">
              <a:avLst/>
            </a:prstGeom>
            <a:solidFill>
              <a:srgbClr val="EBFFFF"/>
            </a:solidFill>
            <a:ln w="9525">
              <a:solidFill>
                <a:schemeClr val="tx2">
                  <a:lumMod val="75000"/>
                </a:schemeClr>
              </a:solidFill>
              <a:round/>
              <a:headEnd/>
              <a:tailEnd/>
            </a:ln>
            <a:effectLst>
              <a:outerShdw dist="53882" dir="2700000" algn="ctr" rotWithShape="0">
                <a:schemeClr val="bg2">
                  <a:alpha val="50000"/>
                </a:schemeClr>
              </a:outerShdw>
            </a:effectLst>
          </p:spPr>
          <p:txBody>
            <a:bodyPr lIns="0" tIns="0" rIns="0" bIns="0" anchor="ctr"/>
            <a:lstStyle/>
            <a:p>
              <a:pPr algn="ctr">
                <a:defRPr/>
              </a:pPr>
              <a:r>
                <a:rPr lang="it-IT" sz="1700" b="1" u="none" dirty="0">
                  <a:solidFill>
                    <a:srgbClr val="362DF3"/>
                  </a:solidFill>
                  <a:latin typeface="Trebuchet MS" pitchFamily="34" charset="0"/>
                </a:rPr>
                <a:t>ADDETTI PRIMO SOCCORSO</a:t>
              </a:r>
            </a:p>
          </p:txBody>
        </p:sp>
        <p:sp>
          <p:nvSpPr>
            <p:cNvPr id="45067" name="_s1034"/>
            <p:cNvSpPr>
              <a:spLocks noChangeShapeType="1"/>
            </p:cNvSpPr>
            <p:nvPr/>
          </p:nvSpPr>
          <p:spPr bwMode="auto">
            <a:xfrm>
              <a:off x="2858" y="2423"/>
              <a:ext cx="1" cy="299"/>
            </a:xfrm>
            <a:prstGeom prst="line">
              <a:avLst/>
            </a:prstGeom>
            <a:noFill/>
            <a:ln w="28575">
              <a:solidFill>
                <a:srgbClr val="4B595B"/>
              </a:solidFill>
              <a:round/>
              <a:headEnd/>
              <a:tailEnd/>
            </a:ln>
          </p:spPr>
          <p:txBody>
            <a:bodyPr lIns="0" tIns="0" rIns="0" bIns="0" anchor="ctr"/>
            <a:lstStyle/>
            <a:p>
              <a:endParaRPr lang="it-IT"/>
            </a:p>
          </p:txBody>
        </p:sp>
        <p:sp>
          <p:nvSpPr>
            <p:cNvPr id="16" name="_s1035"/>
            <p:cNvSpPr>
              <a:spLocks noChangeArrowheads="1"/>
            </p:cNvSpPr>
            <p:nvPr/>
          </p:nvSpPr>
          <p:spPr bwMode="auto">
            <a:xfrm>
              <a:off x="2563" y="2721"/>
              <a:ext cx="591" cy="591"/>
            </a:xfrm>
            <a:prstGeom prst="ellipse">
              <a:avLst/>
            </a:prstGeom>
            <a:solidFill>
              <a:srgbClr val="EBFFFF"/>
            </a:solidFill>
            <a:ln w="9525">
              <a:solidFill>
                <a:schemeClr val="tx2">
                  <a:lumMod val="75000"/>
                </a:schemeClr>
              </a:solidFill>
              <a:round/>
              <a:headEnd/>
              <a:tailEnd/>
            </a:ln>
            <a:effectLst>
              <a:outerShdw dist="53882" dir="2700000" algn="ctr" rotWithShape="0">
                <a:schemeClr val="bg2">
                  <a:alpha val="50000"/>
                </a:schemeClr>
              </a:outerShdw>
            </a:effectLst>
          </p:spPr>
          <p:txBody>
            <a:bodyPr lIns="0" tIns="0" rIns="0" bIns="0" anchor="ctr"/>
            <a:lstStyle/>
            <a:p>
              <a:pPr algn="ctr">
                <a:defRPr/>
              </a:pPr>
              <a:r>
                <a:rPr lang="it-IT" sz="1700" b="1" u="none">
                  <a:solidFill>
                    <a:srgbClr val="362DF3"/>
                  </a:solidFill>
                  <a:latin typeface="Trebuchet MS" pitchFamily="34" charset="0"/>
                </a:rPr>
                <a:t>MEDICO COMPETENTE</a:t>
              </a:r>
            </a:p>
          </p:txBody>
        </p:sp>
        <p:sp>
          <p:nvSpPr>
            <p:cNvPr id="45069" name="_s1036"/>
            <p:cNvSpPr>
              <a:spLocks noChangeShapeType="1"/>
            </p:cNvSpPr>
            <p:nvPr/>
          </p:nvSpPr>
          <p:spPr bwMode="auto">
            <a:xfrm>
              <a:off x="3066" y="2337"/>
              <a:ext cx="212" cy="211"/>
            </a:xfrm>
            <a:prstGeom prst="line">
              <a:avLst/>
            </a:prstGeom>
            <a:noFill/>
            <a:ln w="28575">
              <a:solidFill>
                <a:srgbClr val="4B595B"/>
              </a:solidFill>
              <a:round/>
              <a:headEnd/>
              <a:tailEnd/>
            </a:ln>
          </p:spPr>
          <p:txBody>
            <a:bodyPr lIns="0" tIns="0" rIns="0" bIns="0" anchor="ctr"/>
            <a:lstStyle/>
            <a:p>
              <a:endParaRPr lang="it-IT"/>
            </a:p>
          </p:txBody>
        </p:sp>
        <p:sp>
          <p:nvSpPr>
            <p:cNvPr id="18" name="_s1037"/>
            <p:cNvSpPr>
              <a:spLocks noChangeArrowheads="1"/>
            </p:cNvSpPr>
            <p:nvPr/>
          </p:nvSpPr>
          <p:spPr bwMode="auto">
            <a:xfrm>
              <a:off x="3201" y="2435"/>
              <a:ext cx="591" cy="591"/>
            </a:xfrm>
            <a:prstGeom prst="ellipse">
              <a:avLst/>
            </a:prstGeom>
            <a:solidFill>
              <a:srgbClr val="EBFFFF"/>
            </a:solidFill>
            <a:ln w="9525">
              <a:solidFill>
                <a:schemeClr val="tx2">
                  <a:lumMod val="75000"/>
                </a:schemeClr>
              </a:solidFill>
              <a:round/>
              <a:headEnd/>
              <a:tailEnd/>
            </a:ln>
            <a:effectLst>
              <a:outerShdw dist="53882" dir="2700000" algn="ctr" rotWithShape="0">
                <a:schemeClr val="bg2">
                  <a:alpha val="50000"/>
                </a:schemeClr>
              </a:outerShdw>
            </a:effectLst>
          </p:spPr>
          <p:txBody>
            <a:bodyPr wrap="none" lIns="0" tIns="0" rIns="0" bIns="0" anchor="ctr"/>
            <a:lstStyle/>
            <a:p>
              <a:pPr algn="ctr">
                <a:defRPr/>
              </a:pPr>
              <a:r>
                <a:rPr lang="it-IT" sz="1700" b="1" u="none" dirty="0">
                  <a:solidFill>
                    <a:srgbClr val="362DF3"/>
                  </a:solidFill>
                  <a:latin typeface="Trebuchet MS" pitchFamily="34" charset="0"/>
                </a:rPr>
                <a:t>RLS</a:t>
              </a:r>
            </a:p>
          </p:txBody>
        </p:sp>
        <p:sp>
          <p:nvSpPr>
            <p:cNvPr id="45071" name="_s1038"/>
            <p:cNvSpPr>
              <a:spLocks noChangeShapeType="1"/>
            </p:cNvSpPr>
            <p:nvPr/>
          </p:nvSpPr>
          <p:spPr bwMode="auto">
            <a:xfrm>
              <a:off x="3152" y="2129"/>
              <a:ext cx="299" cy="0"/>
            </a:xfrm>
            <a:prstGeom prst="line">
              <a:avLst/>
            </a:prstGeom>
            <a:noFill/>
            <a:ln w="28575">
              <a:solidFill>
                <a:srgbClr val="4B595B"/>
              </a:solidFill>
              <a:round/>
              <a:headEnd/>
              <a:tailEnd/>
            </a:ln>
          </p:spPr>
          <p:txBody>
            <a:bodyPr lIns="0" tIns="0" rIns="0" bIns="0" anchor="ctr"/>
            <a:lstStyle/>
            <a:p>
              <a:endParaRPr lang="it-IT"/>
            </a:p>
          </p:txBody>
        </p:sp>
        <p:sp>
          <p:nvSpPr>
            <p:cNvPr id="20" name="_s1039"/>
            <p:cNvSpPr>
              <a:spLocks noChangeArrowheads="1"/>
            </p:cNvSpPr>
            <p:nvPr/>
          </p:nvSpPr>
          <p:spPr bwMode="auto">
            <a:xfrm>
              <a:off x="3450" y="1834"/>
              <a:ext cx="591" cy="592"/>
            </a:xfrm>
            <a:prstGeom prst="ellipse">
              <a:avLst/>
            </a:prstGeom>
            <a:solidFill>
              <a:srgbClr val="EBFFFF"/>
            </a:solidFill>
            <a:ln w="9525">
              <a:solidFill>
                <a:schemeClr val="tx2">
                  <a:lumMod val="75000"/>
                </a:schemeClr>
              </a:solidFill>
              <a:round/>
              <a:headEnd/>
              <a:tailEnd/>
            </a:ln>
            <a:effectLst>
              <a:outerShdw dist="53882" dir="2700000" algn="ctr" rotWithShape="0">
                <a:schemeClr val="bg2">
                  <a:alpha val="50000"/>
                </a:schemeClr>
              </a:outerShdw>
            </a:effectLst>
          </p:spPr>
          <p:txBody>
            <a:bodyPr lIns="0" tIns="0" rIns="0" bIns="0" anchor="ctr"/>
            <a:lstStyle/>
            <a:p>
              <a:pPr algn="ctr">
                <a:defRPr/>
              </a:pPr>
              <a:r>
                <a:rPr lang="it-IT" sz="1700" b="1" u="none" dirty="0">
                  <a:solidFill>
                    <a:srgbClr val="362DF3"/>
                  </a:solidFill>
                  <a:latin typeface="Trebuchet MS" pitchFamily="34" charset="0"/>
                </a:rPr>
                <a:t>LAVORATORI</a:t>
              </a:r>
            </a:p>
          </p:txBody>
        </p:sp>
        <p:sp>
          <p:nvSpPr>
            <p:cNvPr id="45073" name="_s1040"/>
            <p:cNvSpPr>
              <a:spLocks noChangeShapeType="1"/>
            </p:cNvSpPr>
            <p:nvPr/>
          </p:nvSpPr>
          <p:spPr bwMode="auto">
            <a:xfrm flipV="1">
              <a:off x="3066" y="1710"/>
              <a:ext cx="211" cy="211"/>
            </a:xfrm>
            <a:prstGeom prst="line">
              <a:avLst/>
            </a:prstGeom>
            <a:noFill/>
            <a:ln w="28575">
              <a:solidFill>
                <a:srgbClr val="4B595B"/>
              </a:solidFill>
              <a:round/>
              <a:headEnd/>
              <a:tailEnd/>
            </a:ln>
          </p:spPr>
          <p:txBody>
            <a:bodyPr lIns="0" tIns="0" rIns="0" bIns="0" anchor="ctr"/>
            <a:lstStyle/>
            <a:p>
              <a:endParaRPr lang="it-IT"/>
            </a:p>
          </p:txBody>
        </p:sp>
        <p:sp>
          <p:nvSpPr>
            <p:cNvPr id="22" name="_s1041"/>
            <p:cNvSpPr>
              <a:spLocks noChangeArrowheads="1"/>
            </p:cNvSpPr>
            <p:nvPr/>
          </p:nvSpPr>
          <p:spPr bwMode="auto">
            <a:xfrm>
              <a:off x="3190" y="1207"/>
              <a:ext cx="591" cy="591"/>
            </a:xfrm>
            <a:prstGeom prst="ellipse">
              <a:avLst/>
            </a:prstGeom>
            <a:solidFill>
              <a:srgbClr val="EBFFFF"/>
            </a:solidFill>
            <a:ln w="9525">
              <a:solidFill>
                <a:schemeClr val="tx2">
                  <a:lumMod val="75000"/>
                </a:schemeClr>
              </a:solidFill>
              <a:round/>
              <a:headEnd/>
              <a:tailEnd/>
            </a:ln>
            <a:effectLst>
              <a:outerShdw dist="53882" dir="2700000" algn="ctr" rotWithShape="0">
                <a:schemeClr val="bg2">
                  <a:alpha val="50000"/>
                </a:schemeClr>
              </a:outerShdw>
            </a:effectLst>
          </p:spPr>
          <p:txBody>
            <a:bodyPr lIns="0" tIns="0" rIns="0" bIns="0" anchor="ctr"/>
            <a:lstStyle/>
            <a:p>
              <a:pPr algn="ctr">
                <a:defRPr/>
              </a:pPr>
              <a:r>
                <a:rPr lang="it-IT" sz="1700" b="1" u="none">
                  <a:solidFill>
                    <a:srgbClr val="362DF3"/>
                  </a:solidFill>
                  <a:latin typeface="Trebuchet MS" pitchFamily="34" charset="0"/>
                </a:rPr>
                <a:t>ASPP</a:t>
              </a:r>
            </a:p>
          </p:txBody>
        </p:sp>
        <p:sp>
          <p:nvSpPr>
            <p:cNvPr id="45075" name="_s1042"/>
            <p:cNvSpPr>
              <a:spLocks noChangeShapeType="1"/>
            </p:cNvSpPr>
            <p:nvPr/>
          </p:nvSpPr>
          <p:spPr bwMode="auto">
            <a:xfrm flipV="1">
              <a:off x="2858" y="1537"/>
              <a:ext cx="0" cy="298"/>
            </a:xfrm>
            <a:prstGeom prst="line">
              <a:avLst/>
            </a:prstGeom>
            <a:noFill/>
            <a:ln w="28575">
              <a:solidFill>
                <a:srgbClr val="4B595B"/>
              </a:solidFill>
              <a:round/>
              <a:headEnd/>
              <a:tailEnd/>
            </a:ln>
          </p:spPr>
          <p:txBody>
            <a:bodyPr lIns="0" tIns="0" rIns="0" bIns="0" anchor="ctr"/>
            <a:lstStyle/>
            <a:p>
              <a:endParaRPr lang="it-IT"/>
            </a:p>
          </p:txBody>
        </p:sp>
        <p:sp>
          <p:nvSpPr>
            <p:cNvPr id="24" name="_s1043"/>
            <p:cNvSpPr>
              <a:spLocks noChangeArrowheads="1"/>
            </p:cNvSpPr>
            <p:nvPr/>
          </p:nvSpPr>
          <p:spPr bwMode="auto">
            <a:xfrm>
              <a:off x="2563" y="947"/>
              <a:ext cx="591" cy="591"/>
            </a:xfrm>
            <a:prstGeom prst="ellipse">
              <a:avLst/>
            </a:prstGeom>
            <a:solidFill>
              <a:srgbClr val="EBFFFF"/>
            </a:solidFill>
            <a:ln w="9525">
              <a:solidFill>
                <a:schemeClr val="tx2">
                  <a:lumMod val="75000"/>
                </a:schemeClr>
              </a:solidFill>
              <a:round/>
              <a:headEnd/>
              <a:tailEnd/>
            </a:ln>
            <a:effectLst>
              <a:outerShdw dist="53882" dir="2700000" algn="ctr" rotWithShape="0">
                <a:schemeClr val="bg2">
                  <a:alpha val="50000"/>
                </a:schemeClr>
              </a:outerShdw>
            </a:effectLst>
          </p:spPr>
          <p:txBody>
            <a:bodyPr lIns="0" tIns="0" rIns="0" bIns="0" anchor="ctr"/>
            <a:lstStyle/>
            <a:p>
              <a:pPr algn="ctr">
                <a:defRPr/>
              </a:pPr>
              <a:r>
                <a:rPr lang="it-IT" sz="1700" b="1" u="none" dirty="0">
                  <a:solidFill>
                    <a:srgbClr val="362DF3"/>
                  </a:solidFill>
                  <a:latin typeface="Trebuchet MS" pitchFamily="34" charset="0"/>
                </a:rPr>
                <a:t>RSPP</a:t>
              </a:r>
            </a:p>
          </p:txBody>
        </p:sp>
        <p:sp>
          <p:nvSpPr>
            <p:cNvPr id="25" name="_s1044"/>
            <p:cNvSpPr>
              <a:spLocks noChangeArrowheads="1"/>
            </p:cNvSpPr>
            <p:nvPr/>
          </p:nvSpPr>
          <p:spPr bwMode="auto">
            <a:xfrm>
              <a:off x="2563" y="1835"/>
              <a:ext cx="591" cy="591"/>
            </a:xfrm>
            <a:prstGeom prst="ellipse">
              <a:avLst/>
            </a:prstGeom>
            <a:solidFill>
              <a:schemeClr val="bg2">
                <a:lumMod val="50000"/>
              </a:schemeClr>
            </a:solidFill>
            <a:ln w="9525">
              <a:solidFill>
                <a:srgbClr val="4B595B"/>
              </a:solidFill>
              <a:round/>
              <a:headEnd/>
              <a:tailEnd/>
            </a:ln>
            <a:effectLst>
              <a:outerShdw dist="53882" dir="2700000" algn="ctr" rotWithShape="0">
                <a:schemeClr val="bg2">
                  <a:alpha val="50000"/>
                </a:schemeClr>
              </a:outerShdw>
            </a:effectLst>
          </p:spPr>
          <p:txBody>
            <a:bodyPr wrap="none" lIns="0" tIns="0" rIns="0" bIns="0" anchor="ctr"/>
            <a:lstStyle/>
            <a:p>
              <a:pPr algn="ctr">
                <a:defRPr/>
              </a:pPr>
              <a:r>
                <a:rPr lang="it-IT" sz="4400" u="none" dirty="0" err="1">
                  <a:latin typeface="Trebuchet MS" pitchFamily="34" charset="0"/>
                </a:rPr>
                <a:t>DL</a:t>
              </a:r>
              <a:endParaRPr lang="it-IT" sz="4400" u="none" dirty="0">
                <a:latin typeface="Trebuchet MS" pitchFamily="34" charset="0"/>
              </a:endParaRPr>
            </a:p>
          </p:txBody>
        </p:sp>
      </p:grpSp>
    </p:spTree>
  </p:cSld>
  <p:clrMapOvr>
    <a:masterClrMapping/>
  </p:clrMapOvr>
  <p:transition advClick="0" advTm="300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Rot="1" noChangeArrowheads="1"/>
          </p:cNvSpPr>
          <p:nvPr>
            <p:ph type="title"/>
          </p:nvPr>
        </p:nvSpPr>
        <p:spPr>
          <a:xfrm>
            <a:off x="468313" y="269875"/>
            <a:ext cx="8424862" cy="381000"/>
          </a:xfrm>
        </p:spPr>
        <p:txBody>
          <a:bodyPr>
            <a:normAutofit fontScale="90000"/>
          </a:bodyPr>
          <a:lstStyle/>
          <a:p>
            <a:pPr eaLnBrk="1" fontAlgn="auto" hangingPunct="1">
              <a:spcAft>
                <a:spcPts val="0"/>
              </a:spcAft>
              <a:defRPr/>
            </a:pPr>
            <a:r>
              <a:rPr lang="it-IT" dirty="0" smtClean="0"/>
              <a:t>Datore di lavoro </a:t>
            </a:r>
            <a:r>
              <a:rPr lang="it-IT" dirty="0" err="1" smtClean="0"/>
              <a:t>DL</a:t>
            </a:r>
            <a:endParaRPr lang="it-IT" dirty="0" smtClean="0"/>
          </a:p>
        </p:txBody>
      </p:sp>
      <p:sp>
        <p:nvSpPr>
          <p:cNvPr id="27652" name="Rectangle 3"/>
          <p:cNvSpPr>
            <a:spLocks noGrp="1" noRot="1" noChangeArrowheads="1"/>
          </p:cNvSpPr>
          <p:nvPr>
            <p:ph idx="1"/>
          </p:nvPr>
        </p:nvSpPr>
        <p:spPr>
          <a:xfrm>
            <a:off x="539750" y="1071563"/>
            <a:ext cx="8280400" cy="5184775"/>
          </a:xfrm>
        </p:spPr>
        <p:txBody>
          <a:bodyPr>
            <a:normAutofit lnSpcReduction="10000"/>
          </a:bodyPr>
          <a:lstStyle/>
          <a:p>
            <a:pPr marL="609600" indent="-609600" eaLnBrk="1" fontAlgn="auto" hangingPunct="1">
              <a:lnSpc>
                <a:spcPct val="130000"/>
              </a:lnSpc>
              <a:spcAft>
                <a:spcPts val="0"/>
              </a:spcAft>
              <a:buClr>
                <a:schemeClr val="accent3"/>
              </a:buClr>
              <a:buFont typeface="Wingdings 2"/>
              <a:buChar char=""/>
              <a:defRPr/>
            </a:pPr>
            <a:r>
              <a:rPr lang="it-IT" sz="2400" dirty="0" smtClean="0">
                <a:latin typeface="+mj-lt"/>
              </a:rPr>
              <a:t>Il </a:t>
            </a:r>
            <a:r>
              <a:rPr lang="it-IT" sz="2400" dirty="0" err="1" smtClean="0">
                <a:latin typeface="+mj-lt"/>
              </a:rPr>
              <a:t>DL</a:t>
            </a:r>
            <a:r>
              <a:rPr lang="it-IT" sz="2400" dirty="0" smtClean="0">
                <a:latin typeface="+mj-lt"/>
              </a:rPr>
              <a:t> è il titolare del rapporto di lavoro o comunque il soggetto responsabile dell‘attività come titolare dei poteri decisionali e di spesa (art. 2 </a:t>
            </a:r>
            <a:r>
              <a:rPr lang="it-IT" sz="2400" dirty="0" err="1" smtClean="0">
                <a:latin typeface="+mj-lt"/>
              </a:rPr>
              <a:t>D.Lgs.</a:t>
            </a:r>
            <a:r>
              <a:rPr lang="it-IT" sz="2400" dirty="0" smtClean="0">
                <a:latin typeface="+mj-lt"/>
              </a:rPr>
              <a:t> n. 81/2008)</a:t>
            </a:r>
          </a:p>
          <a:p>
            <a:pPr marL="609600" indent="-609600" eaLnBrk="1" fontAlgn="auto" hangingPunct="1">
              <a:lnSpc>
                <a:spcPct val="130000"/>
              </a:lnSpc>
              <a:spcAft>
                <a:spcPts val="0"/>
              </a:spcAft>
              <a:buClr>
                <a:schemeClr val="accent3"/>
              </a:buClr>
              <a:buFont typeface="Wingdings 2"/>
              <a:buChar char=""/>
              <a:defRPr/>
            </a:pPr>
            <a:r>
              <a:rPr lang="it-IT" sz="2400" dirty="0" smtClean="0">
                <a:latin typeface="+mj-lt"/>
              </a:rPr>
              <a:t>il </a:t>
            </a:r>
            <a:r>
              <a:rPr lang="it-IT" sz="2400" dirty="0" err="1" smtClean="0">
                <a:latin typeface="+mj-lt"/>
              </a:rPr>
              <a:t>DL</a:t>
            </a:r>
            <a:r>
              <a:rPr lang="it-IT" sz="2400" dirty="0" smtClean="0">
                <a:latin typeface="+mj-lt"/>
              </a:rPr>
              <a:t> ha dei compiti non delegabili quali la valutazione del rischio e la designazione del responsabile del servizio di prevenzione e protezione</a:t>
            </a:r>
          </a:p>
          <a:p>
            <a:pPr marL="609600" indent="-609600" eaLnBrk="1" fontAlgn="auto" hangingPunct="1">
              <a:lnSpc>
                <a:spcPct val="130000"/>
              </a:lnSpc>
              <a:spcAft>
                <a:spcPts val="0"/>
              </a:spcAft>
              <a:buClr>
                <a:schemeClr val="accent3"/>
              </a:buClr>
              <a:buFont typeface="Wingdings 2"/>
              <a:buChar char=""/>
              <a:defRPr/>
            </a:pPr>
            <a:r>
              <a:rPr lang="it-IT" sz="2400" dirty="0" smtClean="0">
                <a:latin typeface="+mj-lt"/>
              </a:rPr>
              <a:t>Nel sistema italiano (Costituzione, Codice civile, Codice penale ecc.) il </a:t>
            </a:r>
            <a:r>
              <a:rPr lang="it-IT" sz="2400" dirty="0" err="1" smtClean="0">
                <a:latin typeface="+mj-lt"/>
              </a:rPr>
              <a:t>DL</a:t>
            </a:r>
            <a:r>
              <a:rPr lang="it-IT" sz="2400" dirty="0" smtClean="0">
                <a:latin typeface="+mj-lt"/>
              </a:rPr>
              <a:t> è il responsabile ultimo dei doveri di igiene e sicurezza.</a:t>
            </a:r>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7" name="Segnaposto numero diapositiva 4"/>
          <p:cNvSpPr>
            <a:spLocks noGrp="1"/>
          </p:cNvSpPr>
          <p:nvPr>
            <p:ph type="sldNum" sz="quarter" idx="12"/>
          </p:nvPr>
        </p:nvSpPr>
        <p:spPr/>
        <p:txBody>
          <a:bodyPr/>
          <a:lstStyle/>
          <a:p>
            <a:pPr>
              <a:defRPr/>
            </a:pPr>
            <a:fld id="{8E812251-4DB9-4DDB-B8C5-DDD0135C4144}" type="slidenum">
              <a:rPr lang="it-IT"/>
              <a:pPr>
                <a:defRPr/>
              </a:pPr>
              <a:t>37</a:t>
            </a:fld>
            <a:endParaRPr lang="it-IT" dirty="0"/>
          </a:p>
        </p:txBody>
      </p:sp>
    </p:spTree>
  </p:cSld>
  <p:clrMapOvr>
    <a:masterClrMapping/>
  </p:clrMapOvr>
  <p:transition>
    <p:pull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pPr eaLnBrk="1" hangingPunct="1"/>
            <a:r>
              <a:rPr lang="it-IT" smtClean="0"/>
              <a:t>DL</a:t>
            </a:r>
          </a:p>
        </p:txBody>
      </p:sp>
      <p:sp>
        <p:nvSpPr>
          <p:cNvPr id="28676" name="Rectangle 3"/>
          <p:cNvSpPr>
            <a:spLocks noGrp="1" noRot="1" noChangeArrowheads="1"/>
          </p:cNvSpPr>
          <p:nvPr>
            <p:ph idx="1"/>
          </p:nvPr>
        </p:nvSpPr>
        <p:spPr>
          <a:xfrm>
            <a:off x="539750" y="1052513"/>
            <a:ext cx="8280400" cy="5256212"/>
          </a:xfrm>
        </p:spPr>
        <p:txBody>
          <a:bodyPr>
            <a:normAutofit/>
          </a:bodyPr>
          <a:lstStyle/>
          <a:p>
            <a:pPr marL="274320" indent="-274320" eaLnBrk="1" fontAlgn="auto" hangingPunct="1">
              <a:lnSpc>
                <a:spcPct val="150000"/>
              </a:lnSpc>
              <a:spcAft>
                <a:spcPts val="0"/>
              </a:spcAft>
              <a:buClr>
                <a:schemeClr val="accent3"/>
              </a:buClr>
              <a:buFont typeface="Wingdings 2"/>
              <a:buChar char=""/>
              <a:defRPr/>
            </a:pPr>
            <a:endParaRPr lang="it-IT" sz="2400" dirty="0" smtClean="0">
              <a:latin typeface="+mj-lt"/>
            </a:endParaRPr>
          </a:p>
          <a:p>
            <a:pPr marL="274320" indent="-274320" eaLnBrk="1" fontAlgn="auto" hangingPunct="1">
              <a:lnSpc>
                <a:spcPct val="150000"/>
              </a:lnSpc>
              <a:spcAft>
                <a:spcPts val="0"/>
              </a:spcAft>
              <a:buClr>
                <a:schemeClr val="accent3"/>
              </a:buClr>
              <a:buFont typeface="Wingdings 2"/>
              <a:buChar char=""/>
              <a:defRPr/>
            </a:pPr>
            <a:r>
              <a:rPr lang="it-IT" sz="2400" dirty="0" smtClean="0">
                <a:latin typeface="+mj-lt"/>
              </a:rPr>
              <a:t>L’individuazione del </a:t>
            </a:r>
            <a:r>
              <a:rPr lang="it-IT" sz="2400" dirty="0" err="1" smtClean="0">
                <a:latin typeface="+mj-lt"/>
              </a:rPr>
              <a:t>DL</a:t>
            </a:r>
            <a:r>
              <a:rPr lang="it-IT" sz="2400" dirty="0" smtClean="0">
                <a:latin typeface="+mj-lt"/>
              </a:rPr>
              <a:t> non è scontata perché dipende dagli effettivi poteri</a:t>
            </a:r>
          </a:p>
          <a:p>
            <a:pPr marL="274320" indent="-274320" eaLnBrk="1" fontAlgn="auto" hangingPunct="1">
              <a:lnSpc>
                <a:spcPct val="150000"/>
              </a:lnSpc>
              <a:spcAft>
                <a:spcPts val="0"/>
              </a:spcAft>
              <a:buClr>
                <a:schemeClr val="accent3"/>
              </a:buClr>
              <a:buFont typeface="Wingdings 2"/>
              <a:buChar char=""/>
              <a:defRPr/>
            </a:pPr>
            <a:r>
              <a:rPr lang="it-IT" sz="2400" dirty="0" smtClean="0">
                <a:latin typeface="+mj-lt"/>
              </a:rPr>
              <a:t>Il </a:t>
            </a:r>
            <a:r>
              <a:rPr lang="it-IT" sz="2400" dirty="0" err="1" smtClean="0">
                <a:latin typeface="+mj-lt"/>
              </a:rPr>
              <a:t>DL</a:t>
            </a:r>
            <a:r>
              <a:rPr lang="it-IT" sz="2400" dirty="0" smtClean="0">
                <a:latin typeface="+mj-lt"/>
              </a:rPr>
              <a:t> deve </a:t>
            </a:r>
            <a:r>
              <a:rPr lang="it-IT" sz="2400" i="1" dirty="0" smtClean="0">
                <a:latin typeface="+mj-lt"/>
              </a:rPr>
              <a:t>organizzare</a:t>
            </a:r>
            <a:r>
              <a:rPr lang="it-IT" sz="2400" dirty="0" smtClean="0">
                <a:latin typeface="+mj-lt"/>
              </a:rPr>
              <a:t>, </a:t>
            </a:r>
            <a:r>
              <a:rPr lang="it-IT" sz="2400" i="1" dirty="0" smtClean="0">
                <a:latin typeface="+mj-lt"/>
              </a:rPr>
              <a:t>prevenire</a:t>
            </a:r>
            <a:r>
              <a:rPr lang="it-IT" sz="2400" dirty="0" smtClean="0">
                <a:latin typeface="+mj-lt"/>
              </a:rPr>
              <a:t>, </a:t>
            </a:r>
            <a:r>
              <a:rPr lang="it-IT" sz="2400" i="1" dirty="0" smtClean="0">
                <a:latin typeface="+mj-lt"/>
              </a:rPr>
              <a:t>scegliere</a:t>
            </a:r>
            <a:r>
              <a:rPr lang="it-IT" sz="2400" dirty="0" smtClean="0">
                <a:latin typeface="+mj-lt"/>
              </a:rPr>
              <a:t>, </a:t>
            </a:r>
            <a:r>
              <a:rPr lang="it-IT" sz="2400" i="1" dirty="0" smtClean="0">
                <a:latin typeface="+mj-lt"/>
              </a:rPr>
              <a:t>prendere provvedimenti</a:t>
            </a:r>
            <a:r>
              <a:rPr lang="it-IT" sz="2400" dirty="0" smtClean="0">
                <a:latin typeface="+mj-lt"/>
              </a:rPr>
              <a:t>, </a:t>
            </a:r>
            <a:r>
              <a:rPr lang="it-IT" sz="2400" i="1" dirty="0" smtClean="0">
                <a:latin typeface="+mj-lt"/>
              </a:rPr>
              <a:t>proteggere …</a:t>
            </a:r>
            <a:r>
              <a:rPr lang="it-IT" sz="2400" dirty="0" smtClean="0">
                <a:latin typeface="+mj-lt"/>
              </a:rPr>
              <a:t>, per eliminare o ridurre al minimo i rischi</a:t>
            </a:r>
          </a:p>
          <a:p>
            <a:pPr marL="274320" indent="-274320" eaLnBrk="1" fontAlgn="auto" hangingPunct="1">
              <a:lnSpc>
                <a:spcPct val="150000"/>
              </a:lnSpc>
              <a:spcAft>
                <a:spcPts val="0"/>
              </a:spcAft>
              <a:buClr>
                <a:schemeClr val="accent3"/>
              </a:buClr>
              <a:buFont typeface="Wingdings 2"/>
              <a:buChar char=""/>
              <a:defRPr/>
            </a:pPr>
            <a:r>
              <a:rPr lang="it-IT" sz="2400" dirty="0" smtClean="0">
                <a:latin typeface="+mj-lt"/>
              </a:rPr>
              <a:t>Se il </a:t>
            </a:r>
            <a:r>
              <a:rPr lang="it-IT" sz="2400" dirty="0" err="1" smtClean="0">
                <a:latin typeface="+mj-lt"/>
              </a:rPr>
              <a:t>DL</a:t>
            </a:r>
            <a:r>
              <a:rPr lang="it-IT" sz="2400" dirty="0" smtClean="0">
                <a:latin typeface="+mj-lt"/>
              </a:rPr>
              <a:t> non dimostra di aver fatto tutto ciò che è in suo potere per evitare l’infortunio questo è destinatario di sanzioni penali o ammende</a:t>
            </a:r>
          </a:p>
          <a:p>
            <a:pPr marL="274320" indent="-274320" eaLnBrk="1" fontAlgn="auto" hangingPunct="1">
              <a:lnSpc>
                <a:spcPct val="150000"/>
              </a:lnSpc>
              <a:spcAft>
                <a:spcPts val="0"/>
              </a:spcAft>
              <a:buClr>
                <a:schemeClr val="accent3"/>
              </a:buClr>
              <a:buFont typeface="Wingdings" pitchFamily="2" charset="2"/>
              <a:buNone/>
              <a:defRPr/>
            </a:pPr>
            <a:endParaRPr lang="it-IT" sz="2400" dirty="0" smtClean="0">
              <a:solidFill>
                <a:srgbClr val="FF3300"/>
              </a:solidFill>
            </a:endParaRPr>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7" name="Segnaposto numero diapositiva 4"/>
          <p:cNvSpPr>
            <a:spLocks noGrp="1"/>
          </p:cNvSpPr>
          <p:nvPr>
            <p:ph type="sldNum" sz="quarter" idx="12"/>
          </p:nvPr>
        </p:nvSpPr>
        <p:spPr/>
        <p:txBody>
          <a:bodyPr/>
          <a:lstStyle/>
          <a:p>
            <a:pPr>
              <a:defRPr/>
            </a:pPr>
            <a:fld id="{C072E610-B2F6-422F-A652-84803B0D7741}" type="slidenum">
              <a:rPr lang="it-IT"/>
              <a:pPr>
                <a:defRPr/>
              </a:pPr>
              <a:t>38</a:t>
            </a:fld>
            <a:endParaRPr lang="it-IT" dirty="0"/>
          </a:p>
        </p:txBody>
      </p:sp>
    </p:spTree>
  </p:cSld>
  <p:clrMapOvr>
    <a:masterClrMapping/>
  </p:clrMapOvr>
  <p:transition>
    <p:pull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pPr eaLnBrk="1" hangingPunct="1"/>
            <a:r>
              <a:rPr lang="it-IT" smtClean="0"/>
              <a:t>Dirigente</a:t>
            </a:r>
          </a:p>
        </p:txBody>
      </p:sp>
      <p:sp>
        <p:nvSpPr>
          <p:cNvPr id="29700" name="Rectangle 3"/>
          <p:cNvSpPr>
            <a:spLocks noGrp="1" noRot="1" noChangeArrowheads="1"/>
          </p:cNvSpPr>
          <p:nvPr>
            <p:ph idx="1"/>
          </p:nvPr>
        </p:nvSpPr>
        <p:spPr>
          <a:xfrm>
            <a:off x="539750" y="1125539"/>
            <a:ext cx="8280400" cy="5039766"/>
          </a:xfrm>
        </p:spPr>
        <p:txBody>
          <a:bodyPr>
            <a:normAutofit fontScale="92500"/>
          </a:bodyPr>
          <a:lstStyle/>
          <a:p>
            <a:pPr marL="274320" indent="-274320" eaLnBrk="1" fontAlgn="auto" hangingPunct="1">
              <a:lnSpc>
                <a:spcPct val="90000"/>
              </a:lnSpc>
              <a:spcAft>
                <a:spcPts val="0"/>
              </a:spcAft>
              <a:buClr>
                <a:schemeClr val="accent3"/>
              </a:buClr>
              <a:buFont typeface="Wingdings 2"/>
              <a:buChar char=""/>
              <a:defRPr/>
            </a:pPr>
            <a:endParaRPr lang="it-IT" dirty="0" smtClean="0">
              <a:latin typeface="+mj-lt"/>
            </a:endParaRPr>
          </a:p>
          <a:p>
            <a:pPr marL="274320" indent="-274320" eaLnBrk="1" fontAlgn="auto" hangingPunct="1">
              <a:lnSpc>
                <a:spcPct val="90000"/>
              </a:lnSpc>
              <a:spcAft>
                <a:spcPts val="0"/>
              </a:spcAft>
              <a:buClr>
                <a:schemeClr val="accent3"/>
              </a:buClr>
              <a:buFont typeface="Wingdings 2"/>
              <a:buChar char=""/>
              <a:defRPr/>
            </a:pPr>
            <a:endParaRPr lang="it-IT" dirty="0" smtClean="0">
              <a:latin typeface="+mj-lt"/>
            </a:endParaRPr>
          </a:p>
          <a:p>
            <a:pPr marL="274320" indent="-274320" eaLnBrk="1" fontAlgn="auto" hangingPunct="1">
              <a:lnSpc>
                <a:spcPct val="90000"/>
              </a:lnSpc>
              <a:spcAft>
                <a:spcPts val="0"/>
              </a:spcAft>
              <a:buClr>
                <a:schemeClr val="accent3"/>
              </a:buClr>
              <a:buFont typeface="Wingdings 2"/>
              <a:buChar char=""/>
              <a:defRPr/>
            </a:pPr>
            <a:r>
              <a:rPr lang="it-IT" dirty="0" smtClean="0">
                <a:latin typeface="+mj-lt"/>
              </a:rPr>
              <a:t>Il dirigente è il soggetto che dirige le attività produttive pur senza i poteri tipici del </a:t>
            </a:r>
            <a:r>
              <a:rPr lang="it-IT" dirty="0" err="1" smtClean="0">
                <a:latin typeface="+mj-lt"/>
              </a:rPr>
              <a:t>DL</a:t>
            </a:r>
            <a:endParaRPr lang="it-IT" dirty="0" smtClean="0">
              <a:latin typeface="+mj-lt"/>
            </a:endParaRPr>
          </a:p>
          <a:p>
            <a:pPr marL="274320" indent="-274320" eaLnBrk="1" fontAlgn="auto" hangingPunct="1">
              <a:lnSpc>
                <a:spcPct val="90000"/>
              </a:lnSpc>
              <a:spcAft>
                <a:spcPts val="0"/>
              </a:spcAft>
              <a:buClr>
                <a:schemeClr val="accent3"/>
              </a:buClr>
              <a:buFont typeface="Wingdings 2"/>
              <a:buChar char=""/>
              <a:defRPr/>
            </a:pPr>
            <a:r>
              <a:rPr lang="it-IT" dirty="0" smtClean="0">
                <a:latin typeface="+mj-lt"/>
              </a:rPr>
              <a:t>Il dirigente </a:t>
            </a:r>
            <a:r>
              <a:rPr lang="it-IT" i="1" dirty="0" smtClean="0">
                <a:latin typeface="+mj-lt"/>
              </a:rPr>
              <a:t>organizza</a:t>
            </a:r>
            <a:r>
              <a:rPr lang="it-IT" dirty="0" smtClean="0">
                <a:latin typeface="+mj-lt"/>
              </a:rPr>
              <a:t> il lavoro, </a:t>
            </a:r>
            <a:r>
              <a:rPr lang="it-IT" i="1" dirty="0" smtClean="0">
                <a:latin typeface="+mj-lt"/>
              </a:rPr>
              <a:t>controlla</a:t>
            </a:r>
            <a:r>
              <a:rPr lang="it-IT" dirty="0" smtClean="0">
                <a:latin typeface="+mj-lt"/>
              </a:rPr>
              <a:t> la conformità, </a:t>
            </a:r>
            <a:r>
              <a:rPr lang="it-IT" i="1" dirty="0" smtClean="0">
                <a:latin typeface="+mj-lt"/>
              </a:rPr>
              <a:t>segnala</a:t>
            </a:r>
            <a:r>
              <a:rPr lang="it-IT" dirty="0" smtClean="0">
                <a:latin typeface="+mj-lt"/>
              </a:rPr>
              <a:t> le anomalie e interviene a correggerle laddove il suo potere di spesa lo permette</a:t>
            </a:r>
          </a:p>
          <a:p>
            <a:pPr marL="274320" indent="-274320" eaLnBrk="1" fontAlgn="auto" hangingPunct="1">
              <a:lnSpc>
                <a:spcPct val="90000"/>
              </a:lnSpc>
              <a:spcAft>
                <a:spcPts val="0"/>
              </a:spcAft>
              <a:buClr>
                <a:schemeClr val="accent3"/>
              </a:buClr>
              <a:buFont typeface="Wingdings 2"/>
              <a:buChar char=""/>
              <a:defRPr/>
            </a:pPr>
            <a:r>
              <a:rPr lang="it-IT" dirty="0" smtClean="0">
                <a:latin typeface="+mj-lt"/>
              </a:rPr>
              <a:t>In un sistema bene organizzato esistono deleghe e attribuzioni che delineano bene il campo di attività e i poteri dei vari dirigenti</a:t>
            </a:r>
          </a:p>
          <a:p>
            <a:pPr marL="274320" indent="-274320" eaLnBrk="1" fontAlgn="auto" hangingPunct="1">
              <a:lnSpc>
                <a:spcPct val="90000"/>
              </a:lnSpc>
              <a:spcAft>
                <a:spcPts val="0"/>
              </a:spcAft>
              <a:buClr>
                <a:schemeClr val="accent3"/>
              </a:buClr>
              <a:buFont typeface="Wingdings" pitchFamily="2" charset="2"/>
              <a:buNone/>
              <a:defRPr/>
            </a:pPr>
            <a:endParaRPr lang="it-IT" dirty="0" smtClean="0"/>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7" name="Segnaposto numero diapositiva 4"/>
          <p:cNvSpPr>
            <a:spLocks noGrp="1"/>
          </p:cNvSpPr>
          <p:nvPr>
            <p:ph type="sldNum" sz="quarter" idx="12"/>
          </p:nvPr>
        </p:nvSpPr>
        <p:spPr/>
        <p:txBody>
          <a:bodyPr/>
          <a:lstStyle/>
          <a:p>
            <a:pPr>
              <a:defRPr/>
            </a:pPr>
            <a:fld id="{F8C553B5-EE7B-4946-BA8D-77BD5EBA204C}" type="slidenum">
              <a:rPr lang="it-IT"/>
              <a:pPr>
                <a:defRPr/>
              </a:pPr>
              <a:t>39</a:t>
            </a:fld>
            <a:endParaRPr lang="it-IT" dirty="0"/>
          </a:p>
        </p:txBody>
      </p:sp>
    </p:spTree>
  </p:cSld>
  <p:clrMapOvr>
    <a:masterClrMapping/>
  </p:clrMapOvr>
  <p:transition>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313" y="1000125"/>
            <a:ext cx="8424862" cy="3214688"/>
          </a:xfrm>
        </p:spPr>
        <p:txBody>
          <a:bodyPr/>
          <a:lstStyle/>
          <a:p>
            <a:pPr algn="ctr" eaLnBrk="1" fontAlgn="auto" hangingPunct="1">
              <a:spcAft>
                <a:spcPts val="0"/>
              </a:spcAft>
              <a:defRPr/>
            </a:pPr>
            <a:r>
              <a:rPr lang="it-IT" b="1" i="1" dirty="0" smtClean="0"/>
              <a:t>DANNO</a:t>
            </a:r>
            <a:endParaRPr lang="it-IT" b="1" i="1" dirty="0"/>
          </a:p>
        </p:txBody>
      </p:sp>
      <p:sp>
        <p:nvSpPr>
          <p:cNvPr id="5" name="Segnaposto piè di pagina 4"/>
          <p:cNvSpPr>
            <a:spLocks noGrp="1"/>
          </p:cNvSpPr>
          <p:nvPr>
            <p:ph type="ftr" sz="quarter" idx="11"/>
          </p:nvPr>
        </p:nvSpPr>
        <p:spPr>
          <a:xfrm>
            <a:off x="395536" y="6237312"/>
            <a:ext cx="4968552" cy="332656"/>
          </a:xfrm>
        </p:spPr>
        <p:txBody>
          <a:bodyPr/>
          <a:lstStyle/>
          <a:p>
            <a:pPr>
              <a:defRPr/>
            </a:pPr>
            <a:r>
              <a:rPr lang="it-IT" smtClean="0"/>
              <a:t>dott.ssa Alessandra A. Muliere Medico Chirurgo Specialista in Medicina del Lavoro</a:t>
            </a:r>
            <a:endParaRPr lang="it-IT"/>
          </a:p>
        </p:txBody>
      </p:sp>
      <p:sp>
        <p:nvSpPr>
          <p:cNvPr id="4" name="Segnaposto numero diapositiva 3"/>
          <p:cNvSpPr>
            <a:spLocks noGrp="1"/>
          </p:cNvSpPr>
          <p:nvPr>
            <p:ph type="sldNum" sz="quarter" idx="12"/>
          </p:nvPr>
        </p:nvSpPr>
        <p:spPr/>
        <p:txBody>
          <a:bodyPr/>
          <a:lstStyle/>
          <a:p>
            <a:pPr>
              <a:defRPr/>
            </a:pPr>
            <a:fld id="{539FF71E-969A-4C11-BD8E-4DEC6629A1B2}" type="slidenum">
              <a:rPr lang="it-IT"/>
              <a:pPr>
                <a:defRPr/>
              </a:pPr>
              <a:t>4</a:t>
            </a:fld>
            <a:endParaRPr lang="it-IT" dirty="0"/>
          </a:p>
        </p:txBody>
      </p:sp>
    </p:spTree>
  </p:cSld>
  <p:clrMapOvr>
    <a:masterClrMapping/>
  </p:clrMapOvr>
  <p:transition>
    <p:pull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lstStyle/>
          <a:p>
            <a:pPr eaLnBrk="1" hangingPunct="1"/>
            <a:r>
              <a:rPr lang="it-IT" smtClean="0"/>
              <a:t>Preposto</a:t>
            </a:r>
          </a:p>
        </p:txBody>
      </p:sp>
      <p:sp>
        <p:nvSpPr>
          <p:cNvPr id="30724" name="Rectangle 3"/>
          <p:cNvSpPr>
            <a:spLocks noGrp="1" noRot="1" noChangeArrowheads="1"/>
          </p:cNvSpPr>
          <p:nvPr>
            <p:ph idx="1"/>
          </p:nvPr>
        </p:nvSpPr>
        <p:spPr>
          <a:xfrm>
            <a:off x="539750" y="1125538"/>
            <a:ext cx="8280400" cy="5183187"/>
          </a:xfrm>
        </p:spPr>
        <p:txBody>
          <a:bodyPr>
            <a:normAutofit fontScale="92500" lnSpcReduction="20000"/>
          </a:bodyPr>
          <a:lstStyle/>
          <a:p>
            <a:pPr marL="274320" indent="-274320" eaLnBrk="1" fontAlgn="auto" hangingPunct="1">
              <a:lnSpc>
                <a:spcPct val="90000"/>
              </a:lnSpc>
              <a:spcAft>
                <a:spcPts val="0"/>
              </a:spcAft>
              <a:buClr>
                <a:schemeClr val="accent3"/>
              </a:buClr>
              <a:buFont typeface="Wingdings 2"/>
              <a:buChar char=""/>
              <a:defRPr/>
            </a:pPr>
            <a:endParaRPr lang="it-IT" dirty="0" smtClean="0">
              <a:latin typeface="+mj-lt"/>
            </a:endParaRPr>
          </a:p>
          <a:p>
            <a:pPr marL="274320" indent="-274320" eaLnBrk="1" fontAlgn="auto" hangingPunct="1">
              <a:lnSpc>
                <a:spcPct val="90000"/>
              </a:lnSpc>
              <a:spcAft>
                <a:spcPts val="0"/>
              </a:spcAft>
              <a:buClr>
                <a:schemeClr val="accent3"/>
              </a:buClr>
              <a:buFont typeface="Wingdings 2"/>
              <a:buChar char=""/>
              <a:defRPr/>
            </a:pPr>
            <a:endParaRPr lang="it-IT" dirty="0" smtClean="0">
              <a:latin typeface="+mj-lt"/>
            </a:endParaRPr>
          </a:p>
          <a:p>
            <a:pPr marL="274320" indent="-274320" eaLnBrk="1" fontAlgn="auto" hangingPunct="1">
              <a:lnSpc>
                <a:spcPct val="90000"/>
              </a:lnSpc>
              <a:spcAft>
                <a:spcPts val="0"/>
              </a:spcAft>
              <a:buClr>
                <a:schemeClr val="accent3"/>
              </a:buClr>
              <a:buFont typeface="Wingdings 2"/>
              <a:buChar char=""/>
              <a:defRPr/>
            </a:pPr>
            <a:r>
              <a:rPr lang="it-IT" dirty="0" smtClean="0">
                <a:latin typeface="+mj-lt"/>
              </a:rPr>
              <a:t>I preposti sono le interfacce tra </a:t>
            </a:r>
            <a:r>
              <a:rPr lang="it-IT" dirty="0" err="1" smtClean="0">
                <a:latin typeface="+mj-lt"/>
              </a:rPr>
              <a:t>DL</a:t>
            </a:r>
            <a:r>
              <a:rPr lang="it-IT" dirty="0" smtClean="0">
                <a:latin typeface="+mj-lt"/>
              </a:rPr>
              <a:t> / dirigenti e i lavoratori</a:t>
            </a:r>
          </a:p>
          <a:p>
            <a:pPr marL="274320" indent="-274320" eaLnBrk="1" fontAlgn="auto" hangingPunct="1">
              <a:lnSpc>
                <a:spcPct val="90000"/>
              </a:lnSpc>
              <a:spcAft>
                <a:spcPts val="0"/>
              </a:spcAft>
              <a:buClr>
                <a:schemeClr val="accent3"/>
              </a:buClr>
              <a:buFont typeface="Wingdings 2"/>
              <a:buChar char=""/>
              <a:defRPr/>
            </a:pPr>
            <a:r>
              <a:rPr lang="it-IT" dirty="0" smtClean="0">
                <a:latin typeface="+mj-lt"/>
              </a:rPr>
              <a:t>I preposti hanno obblighi di vigilanza e controllo</a:t>
            </a:r>
          </a:p>
          <a:p>
            <a:pPr marL="274320" indent="-274320" eaLnBrk="1" fontAlgn="auto" hangingPunct="1">
              <a:lnSpc>
                <a:spcPct val="90000"/>
              </a:lnSpc>
              <a:spcAft>
                <a:spcPts val="0"/>
              </a:spcAft>
              <a:buClr>
                <a:schemeClr val="accent3"/>
              </a:buClr>
              <a:buFont typeface="Wingdings 2"/>
              <a:buChar char=""/>
              <a:defRPr/>
            </a:pPr>
            <a:r>
              <a:rPr lang="it-IT" dirty="0" smtClean="0">
                <a:latin typeface="+mj-lt"/>
              </a:rPr>
              <a:t>Se il preposto viene a conoscenza di situazioni che possono mettere a rischio i lavoratori ha l’obbligo di intervenire, segnalare o interrompere le lavorazioni a seconda dei casi</a:t>
            </a:r>
          </a:p>
          <a:p>
            <a:pPr marL="274320" indent="-274320" eaLnBrk="1" fontAlgn="auto" hangingPunct="1">
              <a:lnSpc>
                <a:spcPct val="90000"/>
              </a:lnSpc>
              <a:spcAft>
                <a:spcPts val="0"/>
              </a:spcAft>
              <a:buClr>
                <a:schemeClr val="accent3"/>
              </a:buClr>
              <a:buFont typeface="Wingdings 2"/>
              <a:buChar char=""/>
              <a:defRPr/>
            </a:pPr>
            <a:r>
              <a:rPr lang="it-IT" dirty="0" smtClean="0">
                <a:latin typeface="+mj-lt"/>
              </a:rPr>
              <a:t>Anche nel caso del preposto la qualifica, anche in assenza di specifica attribuzione, è testimoniata dagli effettivi poteri (principio di effettività)</a:t>
            </a:r>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7" name="Segnaposto numero diapositiva 4"/>
          <p:cNvSpPr>
            <a:spLocks noGrp="1"/>
          </p:cNvSpPr>
          <p:nvPr>
            <p:ph type="sldNum" sz="quarter" idx="12"/>
          </p:nvPr>
        </p:nvSpPr>
        <p:spPr/>
        <p:txBody>
          <a:bodyPr/>
          <a:lstStyle/>
          <a:p>
            <a:pPr>
              <a:defRPr/>
            </a:pPr>
            <a:fld id="{EF3BF717-A876-41F0-A1AB-3D9738CF131D}" type="slidenum">
              <a:rPr lang="it-IT"/>
              <a:pPr>
                <a:defRPr/>
              </a:pPr>
              <a:t>40</a:t>
            </a:fld>
            <a:endParaRPr lang="it-IT" dirty="0"/>
          </a:p>
        </p:txBody>
      </p:sp>
    </p:spTree>
  </p:cSld>
  <p:clrMapOvr>
    <a:masterClrMapping/>
  </p:clrMapOvr>
  <p:transition>
    <p:pull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pPr eaLnBrk="1" hangingPunct="1"/>
            <a:r>
              <a:rPr lang="it-IT" smtClean="0"/>
              <a:t>Preposto</a:t>
            </a:r>
          </a:p>
        </p:txBody>
      </p:sp>
      <p:sp>
        <p:nvSpPr>
          <p:cNvPr id="31748" name="Rectangle 3"/>
          <p:cNvSpPr>
            <a:spLocks noGrp="1" noRot="1" noChangeArrowheads="1"/>
          </p:cNvSpPr>
          <p:nvPr>
            <p:ph idx="1"/>
          </p:nvPr>
        </p:nvSpPr>
        <p:spPr>
          <a:xfrm>
            <a:off x="611188" y="1196975"/>
            <a:ext cx="8280400" cy="5256213"/>
          </a:xfrm>
        </p:spPr>
        <p:txBody>
          <a:bodyPr>
            <a:normAutofit/>
          </a:bodyPr>
          <a:lstStyle/>
          <a:p>
            <a:pPr marL="274320" indent="-274320" eaLnBrk="1" fontAlgn="auto" hangingPunct="1">
              <a:lnSpc>
                <a:spcPct val="80000"/>
              </a:lnSpc>
              <a:spcAft>
                <a:spcPts val="0"/>
              </a:spcAft>
              <a:buClr>
                <a:schemeClr val="accent3"/>
              </a:buClr>
              <a:buFont typeface="Wingdings" pitchFamily="2" charset="2"/>
              <a:buNone/>
              <a:defRPr/>
            </a:pPr>
            <a:endParaRPr lang="it-IT" sz="2400" dirty="0" smtClean="0">
              <a:latin typeface="+mj-lt"/>
            </a:endParaRPr>
          </a:p>
          <a:p>
            <a:pPr marL="274320" indent="-274320" eaLnBrk="1" fontAlgn="auto" hangingPunct="1">
              <a:lnSpc>
                <a:spcPct val="80000"/>
              </a:lnSpc>
              <a:spcAft>
                <a:spcPts val="0"/>
              </a:spcAft>
              <a:buClr>
                <a:schemeClr val="accent3"/>
              </a:buClr>
              <a:buFont typeface="Wingdings" pitchFamily="2" charset="2"/>
              <a:buNone/>
              <a:defRPr/>
            </a:pPr>
            <a:endParaRPr lang="it-IT" sz="2400" dirty="0" smtClean="0">
              <a:latin typeface="+mj-lt"/>
            </a:endParaRPr>
          </a:p>
          <a:p>
            <a:pPr marL="274320" indent="-274320" eaLnBrk="1" fontAlgn="auto" hangingPunct="1">
              <a:lnSpc>
                <a:spcPct val="80000"/>
              </a:lnSpc>
              <a:spcAft>
                <a:spcPts val="0"/>
              </a:spcAft>
              <a:buClr>
                <a:schemeClr val="accent3"/>
              </a:buClr>
              <a:buFont typeface="Wingdings" pitchFamily="2" charset="2"/>
              <a:buNone/>
              <a:defRPr/>
            </a:pPr>
            <a:r>
              <a:rPr lang="it-IT" sz="2400" dirty="0" smtClean="0">
                <a:latin typeface="+mj-lt"/>
              </a:rPr>
              <a:t>Il preposto:</a:t>
            </a:r>
          </a:p>
          <a:p>
            <a:pPr marL="274320" indent="-274320" eaLnBrk="1" fontAlgn="auto" hangingPunct="1">
              <a:lnSpc>
                <a:spcPct val="80000"/>
              </a:lnSpc>
              <a:spcAft>
                <a:spcPts val="0"/>
              </a:spcAft>
              <a:buClr>
                <a:schemeClr val="accent3"/>
              </a:buClr>
              <a:buFont typeface="Wingdings 2"/>
              <a:buChar char=""/>
              <a:defRPr/>
            </a:pPr>
            <a:r>
              <a:rPr lang="it-IT" sz="2400" dirty="0" smtClean="0">
                <a:latin typeface="+mj-lt"/>
              </a:rPr>
              <a:t>verifica che i lavoratori adottino adeguatamente le misure di sicurezza, </a:t>
            </a:r>
          </a:p>
          <a:p>
            <a:pPr marL="274320" indent="-274320" eaLnBrk="1" fontAlgn="auto" hangingPunct="1">
              <a:lnSpc>
                <a:spcPct val="80000"/>
              </a:lnSpc>
              <a:spcAft>
                <a:spcPts val="0"/>
              </a:spcAft>
              <a:buClr>
                <a:schemeClr val="accent3"/>
              </a:buClr>
              <a:buFont typeface="Wingdings 2"/>
              <a:buChar char=""/>
              <a:defRPr/>
            </a:pPr>
            <a:r>
              <a:rPr lang="it-IT" sz="2400" dirty="0" smtClean="0">
                <a:latin typeface="+mj-lt"/>
              </a:rPr>
              <a:t>verifica la conformità di macchinari e attrezzature e impedisce gli usi pericolosi, </a:t>
            </a:r>
          </a:p>
          <a:p>
            <a:pPr marL="274320" indent="-274320" eaLnBrk="1" fontAlgn="auto" hangingPunct="1">
              <a:lnSpc>
                <a:spcPct val="80000"/>
              </a:lnSpc>
              <a:spcAft>
                <a:spcPts val="0"/>
              </a:spcAft>
              <a:buClr>
                <a:schemeClr val="accent3"/>
              </a:buClr>
              <a:buFont typeface="Wingdings 2"/>
              <a:buChar char=""/>
              <a:defRPr/>
            </a:pPr>
            <a:r>
              <a:rPr lang="it-IT" sz="2400" dirty="0" smtClean="0">
                <a:latin typeface="+mj-lt"/>
              </a:rPr>
              <a:t>istruisce adeguatamente i lavoratori per lo svolgimento in sicurezza dei loro compiti,</a:t>
            </a:r>
          </a:p>
          <a:p>
            <a:pPr marL="274320" indent="-274320" eaLnBrk="1" fontAlgn="auto" hangingPunct="1">
              <a:lnSpc>
                <a:spcPct val="80000"/>
              </a:lnSpc>
              <a:spcAft>
                <a:spcPts val="0"/>
              </a:spcAft>
              <a:buClr>
                <a:schemeClr val="accent3"/>
              </a:buClr>
              <a:buFont typeface="Wingdings 2"/>
              <a:buChar char=""/>
              <a:defRPr/>
            </a:pPr>
            <a:r>
              <a:rPr lang="it-IT" sz="2400" dirty="0" smtClean="0">
                <a:latin typeface="+mj-lt"/>
              </a:rPr>
              <a:t>sorveglia i lavoratori affinché non adottino comportamenti a rischio, </a:t>
            </a:r>
          </a:p>
          <a:p>
            <a:pPr marL="274320" indent="-274320" eaLnBrk="1" fontAlgn="auto" hangingPunct="1">
              <a:lnSpc>
                <a:spcPct val="80000"/>
              </a:lnSpc>
              <a:spcAft>
                <a:spcPts val="0"/>
              </a:spcAft>
              <a:buClr>
                <a:schemeClr val="accent3"/>
              </a:buClr>
              <a:buFont typeface="Wingdings 2"/>
              <a:buChar char=""/>
              <a:defRPr/>
            </a:pPr>
            <a:r>
              <a:rPr lang="it-IT" sz="2400" dirty="0" smtClean="0">
                <a:latin typeface="+mj-lt"/>
              </a:rPr>
              <a:t>segnala ai superiori (</a:t>
            </a:r>
            <a:r>
              <a:rPr lang="it-IT" sz="2400" dirty="0" err="1" smtClean="0">
                <a:latin typeface="+mj-lt"/>
              </a:rPr>
              <a:t>DL</a:t>
            </a:r>
            <a:r>
              <a:rPr lang="it-IT" sz="2400" dirty="0" smtClean="0">
                <a:latin typeface="+mj-lt"/>
              </a:rPr>
              <a:t> o dirigente) le anomalie arrivando a impedire le lavorazioni nei casi più gravi.  </a:t>
            </a:r>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7" name="Segnaposto numero diapositiva 4"/>
          <p:cNvSpPr>
            <a:spLocks noGrp="1"/>
          </p:cNvSpPr>
          <p:nvPr>
            <p:ph type="sldNum" sz="quarter" idx="12"/>
          </p:nvPr>
        </p:nvSpPr>
        <p:spPr/>
        <p:txBody>
          <a:bodyPr/>
          <a:lstStyle/>
          <a:p>
            <a:pPr>
              <a:defRPr/>
            </a:pPr>
            <a:fld id="{588BB699-B398-4B3A-B537-DF8564FFF70C}" type="slidenum">
              <a:rPr lang="it-IT"/>
              <a:pPr>
                <a:defRPr/>
              </a:pPr>
              <a:t>41</a:t>
            </a:fld>
            <a:endParaRPr lang="it-IT" dirty="0"/>
          </a:p>
        </p:txBody>
      </p:sp>
    </p:spTree>
  </p:cSld>
  <p:clrMapOvr>
    <a:masterClrMapping/>
  </p:clrMapOvr>
  <p:transition>
    <p:pull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Rot="1" noChangeArrowheads="1"/>
          </p:cNvSpPr>
          <p:nvPr>
            <p:ph type="title"/>
          </p:nvPr>
        </p:nvSpPr>
        <p:spPr>
          <a:xfrm>
            <a:off x="457200" y="142875"/>
            <a:ext cx="8229600" cy="785813"/>
          </a:xfrm>
        </p:spPr>
        <p:txBody>
          <a:bodyPr>
            <a:normAutofit/>
          </a:bodyPr>
          <a:lstStyle/>
          <a:p>
            <a:pPr eaLnBrk="1" fontAlgn="auto" hangingPunct="1">
              <a:spcAft>
                <a:spcPts val="0"/>
              </a:spcAft>
              <a:defRPr/>
            </a:pPr>
            <a:r>
              <a:rPr lang="it-IT" dirty="0" smtClean="0"/>
              <a:t>Lavoratore</a:t>
            </a:r>
          </a:p>
        </p:txBody>
      </p:sp>
      <p:sp>
        <p:nvSpPr>
          <p:cNvPr id="32772" name="Rectangle 3"/>
          <p:cNvSpPr>
            <a:spLocks noGrp="1" noRot="1" noChangeArrowheads="1"/>
          </p:cNvSpPr>
          <p:nvPr>
            <p:ph idx="1"/>
          </p:nvPr>
        </p:nvSpPr>
        <p:spPr>
          <a:xfrm>
            <a:off x="539750" y="1000125"/>
            <a:ext cx="8280400" cy="5308600"/>
          </a:xfrm>
        </p:spPr>
        <p:txBody>
          <a:bodyPr>
            <a:normAutofit lnSpcReduction="10000"/>
          </a:bodyPr>
          <a:lstStyle/>
          <a:p>
            <a:pPr marL="274320" indent="-274320" eaLnBrk="1" fontAlgn="auto" hangingPunct="1">
              <a:spcAft>
                <a:spcPts val="0"/>
              </a:spcAft>
              <a:buClr>
                <a:schemeClr val="accent3"/>
              </a:buClr>
              <a:buFont typeface="Wingdings 2"/>
              <a:buChar char=""/>
              <a:defRPr/>
            </a:pPr>
            <a:r>
              <a:rPr lang="it-IT" sz="1800" dirty="0" smtClean="0">
                <a:latin typeface="+mj-lt"/>
              </a:rPr>
              <a:t>Il lavoratore è la “</a:t>
            </a:r>
            <a:r>
              <a:rPr lang="it-IT" sz="1800" i="1" dirty="0" smtClean="0">
                <a:latin typeface="+mj-lt"/>
              </a:rPr>
              <a:t>persona che, indipendentemente dalla tipologia contrattuale, svolge un'attività lavorativa nell'ambito dell'organizzazione di un datore di lavoro pubblico o privato, con o senza retribuzione, anche al solo fine di apprendere un mestiere, un'arte o una professione, esclusi gli addetti ai servizi domestici e familiari</a:t>
            </a:r>
            <a:r>
              <a:rPr lang="it-IT" sz="1800" dirty="0" smtClean="0">
                <a:latin typeface="+mj-lt"/>
              </a:rPr>
              <a:t>”.</a:t>
            </a:r>
          </a:p>
          <a:p>
            <a:pPr marL="274320" indent="-274320" eaLnBrk="1" fontAlgn="auto" hangingPunct="1">
              <a:spcAft>
                <a:spcPts val="0"/>
              </a:spcAft>
              <a:buClr>
                <a:schemeClr val="accent3"/>
              </a:buClr>
              <a:buFont typeface="Wingdings 2"/>
              <a:buChar char=""/>
              <a:defRPr/>
            </a:pPr>
            <a:r>
              <a:rPr lang="it-IT" sz="2400" dirty="0" smtClean="0">
                <a:latin typeface="+mj-lt"/>
              </a:rPr>
              <a:t>Il lavoratore, in tema di sicurezza, deve:</a:t>
            </a:r>
          </a:p>
          <a:p>
            <a:pPr marL="640080" lvl="1" indent="-246888" eaLnBrk="1" fontAlgn="auto" hangingPunct="1">
              <a:spcAft>
                <a:spcPts val="0"/>
              </a:spcAft>
              <a:buFont typeface="Wingdings 2"/>
              <a:buChar char=""/>
              <a:defRPr/>
            </a:pPr>
            <a:r>
              <a:rPr lang="it-IT" sz="1800" dirty="0" smtClean="0">
                <a:latin typeface="+mj-lt"/>
              </a:rPr>
              <a:t>collaborare all’attuazione delle misure;</a:t>
            </a:r>
          </a:p>
          <a:p>
            <a:pPr marL="640080" lvl="1" indent="-246888" eaLnBrk="1" fontAlgn="auto" hangingPunct="1">
              <a:spcAft>
                <a:spcPts val="0"/>
              </a:spcAft>
              <a:buFont typeface="Wingdings 2"/>
              <a:buChar char=""/>
              <a:defRPr/>
            </a:pPr>
            <a:r>
              <a:rPr lang="it-IT" sz="1800" dirty="0" smtClean="0">
                <a:latin typeface="+mj-lt"/>
              </a:rPr>
              <a:t>rispettare le norme e le prescrizioni;</a:t>
            </a:r>
          </a:p>
          <a:p>
            <a:pPr marL="640080" lvl="1" indent="-246888" eaLnBrk="1" fontAlgn="auto" hangingPunct="1">
              <a:spcAft>
                <a:spcPts val="0"/>
              </a:spcAft>
              <a:buFont typeface="Wingdings 2"/>
              <a:buChar char=""/>
              <a:defRPr/>
            </a:pPr>
            <a:r>
              <a:rPr lang="it-IT" sz="1800" dirty="0" smtClean="0">
                <a:latin typeface="+mj-lt"/>
              </a:rPr>
              <a:t>utilizzare correttamente le attrezzature;</a:t>
            </a:r>
          </a:p>
          <a:p>
            <a:pPr marL="640080" lvl="1" indent="-246888" eaLnBrk="1" fontAlgn="auto" hangingPunct="1">
              <a:spcAft>
                <a:spcPts val="0"/>
              </a:spcAft>
              <a:buFont typeface="Wingdings 2"/>
              <a:buChar char=""/>
              <a:defRPr/>
            </a:pPr>
            <a:r>
              <a:rPr lang="it-IT" sz="1800" dirty="0" smtClean="0">
                <a:latin typeface="+mj-lt"/>
              </a:rPr>
              <a:t>utilizzare in modo appropriato i DPI;</a:t>
            </a:r>
          </a:p>
          <a:p>
            <a:pPr marL="640080" lvl="1" indent="-246888" eaLnBrk="1" fontAlgn="auto" hangingPunct="1">
              <a:spcAft>
                <a:spcPts val="0"/>
              </a:spcAft>
              <a:buFont typeface="Wingdings 2"/>
              <a:buChar char=""/>
              <a:defRPr/>
            </a:pPr>
            <a:r>
              <a:rPr lang="it-IT" sz="1800" dirty="0" smtClean="0">
                <a:latin typeface="+mj-lt"/>
              </a:rPr>
              <a:t>segnalare immediatamente le anomalie;</a:t>
            </a:r>
          </a:p>
          <a:p>
            <a:pPr marL="640080" lvl="1" indent="-246888" eaLnBrk="1" fontAlgn="auto" hangingPunct="1">
              <a:spcAft>
                <a:spcPts val="0"/>
              </a:spcAft>
              <a:buFont typeface="Wingdings 2"/>
              <a:buChar char=""/>
              <a:defRPr/>
            </a:pPr>
            <a:r>
              <a:rPr lang="it-IT" sz="1800" dirty="0" smtClean="0">
                <a:latin typeface="+mj-lt"/>
              </a:rPr>
              <a:t>non rimuovere o modificare senza autorizzazione …;</a:t>
            </a:r>
          </a:p>
          <a:p>
            <a:pPr marL="640080" lvl="1" indent="-246888" eaLnBrk="1" fontAlgn="auto" hangingPunct="1">
              <a:spcAft>
                <a:spcPts val="0"/>
              </a:spcAft>
              <a:buFont typeface="Wingdings 2"/>
              <a:buChar char=""/>
              <a:defRPr/>
            </a:pPr>
            <a:r>
              <a:rPr lang="it-IT" sz="1800" dirty="0" smtClean="0">
                <a:latin typeface="+mj-lt"/>
              </a:rPr>
              <a:t>partecipare ai programmi di formazione;</a:t>
            </a:r>
          </a:p>
          <a:p>
            <a:pPr marL="640080" lvl="1" indent="-246888" eaLnBrk="1" fontAlgn="auto" hangingPunct="1">
              <a:spcAft>
                <a:spcPts val="0"/>
              </a:spcAft>
              <a:buFont typeface="Wingdings 2"/>
              <a:buChar char=""/>
              <a:defRPr/>
            </a:pPr>
            <a:r>
              <a:rPr lang="it-IT" sz="1800" dirty="0" smtClean="0">
                <a:latin typeface="+mj-lt"/>
              </a:rPr>
              <a:t>sottoporsi ai controlli sanitari previsti.</a:t>
            </a:r>
          </a:p>
          <a:p>
            <a:pPr marL="640080" lvl="1" indent="-246888" eaLnBrk="1" fontAlgn="auto" hangingPunct="1">
              <a:spcAft>
                <a:spcPts val="0"/>
              </a:spcAft>
              <a:buFont typeface="Wingdings" pitchFamily="2" charset="2"/>
              <a:buNone/>
              <a:defRPr/>
            </a:pPr>
            <a:r>
              <a:rPr lang="it-IT" sz="1800" dirty="0" smtClean="0">
                <a:latin typeface="+mj-lt"/>
              </a:rPr>
              <a:t>					</a:t>
            </a:r>
            <a:r>
              <a:rPr lang="it-IT" sz="2000" b="1" dirty="0" smtClean="0">
                <a:solidFill>
                  <a:srgbClr val="FF0000"/>
                </a:solidFill>
                <a:latin typeface="+mj-lt"/>
              </a:rPr>
              <a:t>SANZIONI:</a:t>
            </a:r>
          </a:p>
          <a:p>
            <a:pPr marL="640080" lvl="1" indent="-246888" eaLnBrk="1" fontAlgn="auto" hangingPunct="1">
              <a:spcAft>
                <a:spcPts val="0"/>
              </a:spcAft>
              <a:buFont typeface="Wingdings 2"/>
              <a:buChar char=""/>
              <a:defRPr/>
            </a:pPr>
            <a:r>
              <a:rPr lang="it-IT" sz="1800" dirty="0" smtClean="0">
                <a:latin typeface="+mj-lt"/>
              </a:rPr>
              <a:t>arresto fino ad un mese o ammenda da € 200,00 ad € 600,00. </a:t>
            </a:r>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7" name="Segnaposto numero diapositiva 4"/>
          <p:cNvSpPr>
            <a:spLocks noGrp="1"/>
          </p:cNvSpPr>
          <p:nvPr>
            <p:ph type="sldNum" sz="quarter" idx="12"/>
          </p:nvPr>
        </p:nvSpPr>
        <p:spPr/>
        <p:txBody>
          <a:bodyPr/>
          <a:lstStyle/>
          <a:p>
            <a:pPr>
              <a:defRPr/>
            </a:pPr>
            <a:fld id="{882EFF4D-3D4B-4F3A-92D3-99CCE9952BD4}" type="slidenum">
              <a:rPr lang="it-IT"/>
              <a:pPr>
                <a:defRPr/>
              </a:pPr>
              <a:t>42</a:t>
            </a:fld>
            <a:endParaRPr lang="it-IT" dirty="0"/>
          </a:p>
        </p:txBody>
      </p:sp>
    </p:spTree>
  </p:cSld>
  <p:clrMapOvr>
    <a:masterClrMapping/>
  </p:clrMapOvr>
  <p:transition>
    <p:pull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olo 1"/>
          <p:cNvSpPr>
            <a:spLocks noGrp="1"/>
          </p:cNvSpPr>
          <p:nvPr>
            <p:ph type="title"/>
          </p:nvPr>
        </p:nvSpPr>
        <p:spPr>
          <a:xfrm>
            <a:off x="468313" y="1285875"/>
            <a:ext cx="8424862" cy="3000375"/>
          </a:xfrm>
        </p:spPr>
        <p:txBody>
          <a:bodyPr/>
          <a:lstStyle/>
          <a:p>
            <a:pPr algn="ctr" eaLnBrk="1" hangingPunct="1"/>
            <a:r>
              <a:rPr lang="it-IT" b="1" i="1" smtClean="0"/>
              <a:t>DIRITTI E DOVERI</a:t>
            </a:r>
          </a:p>
        </p:txBody>
      </p:sp>
      <p:sp>
        <p:nvSpPr>
          <p:cNvPr id="4" name="Segnaposto piè di pagina 3"/>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5" name="Segnaposto numero diapositiva 4"/>
          <p:cNvSpPr>
            <a:spLocks noGrp="1"/>
          </p:cNvSpPr>
          <p:nvPr>
            <p:ph type="sldNum" sz="quarter" idx="12"/>
          </p:nvPr>
        </p:nvSpPr>
        <p:spPr/>
        <p:txBody>
          <a:bodyPr/>
          <a:lstStyle/>
          <a:p>
            <a:pPr>
              <a:defRPr/>
            </a:pPr>
            <a:fld id="{2570F709-8950-46AB-BF2B-669ADEE7077C}" type="slidenum">
              <a:rPr lang="it-IT"/>
              <a:pPr>
                <a:defRPr/>
              </a:pPr>
              <a:t>43</a:t>
            </a:fld>
            <a:endParaRPr lang="it-IT" dirty="0"/>
          </a:p>
        </p:txBody>
      </p:sp>
    </p:spTree>
  </p:cSld>
  <p:clrMapOvr>
    <a:masterClrMapping/>
  </p:clrMapOvr>
  <p:transition>
    <p:pull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381000"/>
            <a:ext cx="7772400" cy="609600"/>
          </a:xfrm>
        </p:spPr>
        <p:txBody>
          <a:bodyPr>
            <a:noAutofit/>
          </a:bodyPr>
          <a:lstStyle/>
          <a:p>
            <a:pPr eaLnBrk="1" fontAlgn="auto" hangingPunct="1">
              <a:spcAft>
                <a:spcPts val="0"/>
              </a:spcAft>
              <a:defRPr/>
            </a:pPr>
            <a:r>
              <a:rPr lang="it-IT" sz="4800" dirty="0" smtClean="0"/>
              <a:t>Obblighi del preposto</a:t>
            </a:r>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6" name="Segnaposto numero diapositiva 5"/>
          <p:cNvSpPr>
            <a:spLocks noGrp="1"/>
          </p:cNvSpPr>
          <p:nvPr>
            <p:ph type="sldNum" sz="quarter" idx="12"/>
          </p:nvPr>
        </p:nvSpPr>
        <p:spPr/>
        <p:txBody>
          <a:bodyPr/>
          <a:lstStyle/>
          <a:p>
            <a:pPr>
              <a:defRPr/>
            </a:pPr>
            <a:fld id="{2E0D72DD-3E08-4BEC-98B6-CE34A19E8858}" type="slidenum">
              <a:rPr lang="it-IT"/>
              <a:pPr>
                <a:defRPr/>
              </a:pPr>
              <a:t>44</a:t>
            </a:fld>
            <a:endParaRPr lang="it-IT" dirty="0"/>
          </a:p>
        </p:txBody>
      </p:sp>
      <p:sp>
        <p:nvSpPr>
          <p:cNvPr id="54275" name="Text Box 3"/>
          <p:cNvSpPr txBox="1">
            <a:spLocks noChangeArrowheads="1"/>
          </p:cNvSpPr>
          <p:nvPr/>
        </p:nvSpPr>
        <p:spPr bwMode="auto">
          <a:xfrm>
            <a:off x="428625" y="1000125"/>
            <a:ext cx="8509000" cy="49244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spcBef>
                <a:spcPct val="50000"/>
              </a:spcBef>
              <a:defRPr/>
            </a:pPr>
            <a:r>
              <a:rPr lang="it-IT" sz="2000" b="1" dirty="0">
                <a:solidFill>
                  <a:srgbClr val="000000"/>
                </a:solidFill>
                <a:latin typeface="+mj-lt"/>
              </a:rPr>
              <a:t>Definizione di preposto</a:t>
            </a:r>
            <a:r>
              <a:rPr lang="it-IT" sz="2000" dirty="0">
                <a:solidFill>
                  <a:srgbClr val="000000"/>
                </a:solidFill>
                <a:latin typeface="+mj-lt"/>
              </a:rPr>
              <a:t> </a:t>
            </a:r>
            <a:r>
              <a:rPr lang="it-IT" sz="2000" dirty="0">
                <a:solidFill>
                  <a:srgbClr val="000000"/>
                </a:solidFill>
                <a:latin typeface="+mj-lt"/>
                <a:sym typeface="Wingdings 3" pitchFamily="18" charset="2"/>
              </a:rPr>
              <a:t> </a:t>
            </a:r>
            <a:r>
              <a:rPr lang="it-IT" sz="2000" b="1" u="none" dirty="0">
                <a:solidFill>
                  <a:srgbClr val="000000"/>
                </a:solidFill>
                <a:latin typeface="+mj-lt"/>
              </a:rPr>
              <a:t>persona che, in ragione delle competenze professionali e nei limiti di poteri gerarchici e funzionali adeguati alla natura dell'incarico conferitogli, sovrintende alla attività lavorativa e garantisce l'attuazione delle direttive ricevute, controllandone la corretta esecuzione da parte dei lavoratori ed esercitando un funzionale potere di iniziativa </a:t>
            </a:r>
            <a:r>
              <a:rPr lang="it-IT" sz="2000" b="1" i="1" u="none" dirty="0">
                <a:solidFill>
                  <a:srgbClr val="000000"/>
                </a:solidFill>
                <a:latin typeface="+mj-lt"/>
              </a:rPr>
              <a:t>(art. 2, comma 1)</a:t>
            </a:r>
          </a:p>
          <a:p>
            <a:pPr>
              <a:spcBef>
                <a:spcPct val="50000"/>
              </a:spcBef>
              <a:defRPr/>
            </a:pPr>
            <a:endParaRPr lang="it-IT" sz="2000" i="1" dirty="0">
              <a:solidFill>
                <a:srgbClr val="000000"/>
              </a:solidFill>
              <a:latin typeface="+mj-lt"/>
            </a:endParaRPr>
          </a:p>
          <a:p>
            <a:pPr>
              <a:spcBef>
                <a:spcPct val="30000"/>
              </a:spcBef>
              <a:defRPr/>
            </a:pPr>
            <a:r>
              <a:rPr lang="it-IT" sz="2000" b="1" dirty="0">
                <a:solidFill>
                  <a:srgbClr val="000000"/>
                </a:solidFill>
                <a:latin typeface="+mj-lt"/>
              </a:rPr>
              <a:t>Compiti principali </a:t>
            </a:r>
            <a:r>
              <a:rPr lang="it-IT" sz="2000" i="1" dirty="0">
                <a:solidFill>
                  <a:srgbClr val="000000"/>
                </a:solidFill>
                <a:latin typeface="+mj-lt"/>
              </a:rPr>
              <a:t>(art. 19)</a:t>
            </a:r>
            <a:r>
              <a:rPr lang="it-IT" sz="2000" dirty="0">
                <a:solidFill>
                  <a:srgbClr val="000000"/>
                </a:solidFill>
                <a:latin typeface="+mj-lt"/>
              </a:rPr>
              <a:t>:</a:t>
            </a:r>
            <a:endParaRPr lang="it-IT" sz="2000" dirty="0">
              <a:solidFill>
                <a:srgbClr val="000000"/>
              </a:solidFill>
              <a:latin typeface="+mj-lt"/>
              <a:sym typeface="Wingdings 3" pitchFamily="18" charset="2"/>
            </a:endParaRPr>
          </a:p>
          <a:p>
            <a:pPr>
              <a:spcBef>
                <a:spcPct val="30000"/>
              </a:spcBef>
              <a:buFont typeface="Wingdings 2" pitchFamily="18" charset="2"/>
              <a:buChar char="P"/>
              <a:defRPr/>
            </a:pPr>
            <a:r>
              <a:rPr lang="it-IT" sz="2000" b="1" dirty="0">
                <a:solidFill>
                  <a:srgbClr val="000000"/>
                </a:solidFill>
                <a:latin typeface="+mj-lt"/>
              </a:rPr>
              <a:t> vigilare</a:t>
            </a:r>
            <a:r>
              <a:rPr lang="it-IT" sz="2000" dirty="0">
                <a:solidFill>
                  <a:srgbClr val="000000"/>
                </a:solidFill>
                <a:latin typeface="+mj-lt"/>
              </a:rPr>
              <a:t> </a:t>
            </a:r>
            <a:r>
              <a:rPr lang="it-IT" sz="2000" u="none" dirty="0">
                <a:solidFill>
                  <a:srgbClr val="000000"/>
                </a:solidFill>
                <a:latin typeface="+mj-lt"/>
              </a:rPr>
              <a:t>sull’osservanza da parte dei lavoratori degli  obblighi di legge e delle disposizioni aziendali nonché sull’uso dei DPI</a:t>
            </a:r>
          </a:p>
          <a:p>
            <a:pPr>
              <a:spcBef>
                <a:spcPct val="30000"/>
              </a:spcBef>
              <a:buFont typeface="Wingdings 2" pitchFamily="18" charset="2"/>
              <a:buChar char="P"/>
              <a:defRPr/>
            </a:pPr>
            <a:r>
              <a:rPr lang="it-IT" sz="2000" dirty="0">
                <a:solidFill>
                  <a:srgbClr val="000000"/>
                </a:solidFill>
                <a:latin typeface="+mj-lt"/>
              </a:rPr>
              <a:t> </a:t>
            </a:r>
            <a:r>
              <a:rPr lang="it-IT" sz="2000" b="1" dirty="0">
                <a:solidFill>
                  <a:srgbClr val="000000"/>
                </a:solidFill>
                <a:latin typeface="+mj-lt"/>
              </a:rPr>
              <a:t>segnalare</a:t>
            </a:r>
            <a:r>
              <a:rPr lang="it-IT" sz="2000" dirty="0">
                <a:solidFill>
                  <a:srgbClr val="000000"/>
                </a:solidFill>
                <a:latin typeface="+mj-lt"/>
              </a:rPr>
              <a:t> </a:t>
            </a:r>
            <a:r>
              <a:rPr lang="it-IT" sz="2000" u="none" dirty="0">
                <a:solidFill>
                  <a:srgbClr val="000000"/>
                </a:solidFill>
                <a:latin typeface="+mj-lt"/>
              </a:rPr>
              <a:t>tempestivamente al datore di lavoro o al dirigente le deficienze dei mezzi e delle attrezzature di lavoro e dei DPI </a:t>
            </a:r>
            <a:r>
              <a:rPr lang="it-IT" sz="2000" u="none" dirty="0" err="1">
                <a:solidFill>
                  <a:srgbClr val="000000"/>
                </a:solidFill>
                <a:latin typeface="+mj-lt"/>
              </a:rPr>
              <a:t>nonchè</a:t>
            </a:r>
            <a:r>
              <a:rPr lang="it-IT" sz="2000" u="none" dirty="0">
                <a:solidFill>
                  <a:srgbClr val="000000"/>
                </a:solidFill>
                <a:latin typeface="+mj-lt"/>
              </a:rPr>
              <a:t> ogni altra condizione di pericolo che si verifichi durante il lavoro </a:t>
            </a:r>
          </a:p>
          <a:p>
            <a:pPr>
              <a:spcBef>
                <a:spcPct val="30000"/>
              </a:spcBef>
              <a:buFont typeface="Wingdings 2" pitchFamily="18" charset="2"/>
              <a:buChar char="P"/>
              <a:defRPr/>
            </a:pPr>
            <a:r>
              <a:rPr lang="it-IT" sz="2000" dirty="0">
                <a:solidFill>
                  <a:srgbClr val="000000"/>
                </a:solidFill>
                <a:latin typeface="+mj-lt"/>
              </a:rPr>
              <a:t> </a:t>
            </a:r>
            <a:r>
              <a:rPr lang="it-IT" sz="2000" b="1" dirty="0">
                <a:solidFill>
                  <a:srgbClr val="000000"/>
                </a:solidFill>
                <a:latin typeface="+mj-lt"/>
              </a:rPr>
              <a:t>frequentare appositi corsi di formazione</a:t>
            </a:r>
          </a:p>
        </p:txBody>
      </p:sp>
    </p:spTree>
  </p:cSld>
  <p:clrMapOvr>
    <a:masterClrMapping/>
  </p:clrMapOvr>
  <p:transition>
    <p:pull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descr="Griglia larga"/>
          <p:cNvSpPr>
            <a:spLocks noChangeArrowheads="1"/>
          </p:cNvSpPr>
          <p:nvPr/>
        </p:nvSpPr>
        <p:spPr bwMode="auto">
          <a:xfrm>
            <a:off x="323850" y="1196975"/>
            <a:ext cx="8569325" cy="5232400"/>
          </a:xfrm>
          <a:prstGeom prst="rect">
            <a:avLst/>
          </a:prstGeom>
          <a:noFill/>
          <a:ln w="19050">
            <a:noFill/>
            <a:miter lim="800000"/>
            <a:headEnd/>
            <a:tailEnd/>
          </a:ln>
        </p:spPr>
        <p:txBody>
          <a:bodyPr/>
          <a:lstStyle/>
          <a:p>
            <a:pPr marL="342900" indent="-342900">
              <a:lnSpc>
                <a:spcPct val="90000"/>
              </a:lnSpc>
              <a:spcBef>
                <a:spcPct val="20000"/>
              </a:spcBef>
              <a:defRPr/>
            </a:pPr>
            <a:endParaRPr lang="it-IT" sz="800" dirty="0">
              <a:solidFill>
                <a:srgbClr val="000000"/>
              </a:solidFill>
            </a:endParaRPr>
          </a:p>
          <a:p>
            <a:pPr marL="342900" indent="-342900">
              <a:lnSpc>
                <a:spcPct val="90000"/>
              </a:lnSpc>
              <a:spcBef>
                <a:spcPct val="35000"/>
              </a:spcBef>
              <a:spcAft>
                <a:spcPct val="35000"/>
              </a:spcAft>
              <a:defRPr/>
            </a:pPr>
            <a:r>
              <a:rPr lang="it-IT" sz="2000" u="none" dirty="0">
                <a:solidFill>
                  <a:srgbClr val="000000"/>
                </a:solidFill>
                <a:latin typeface="+mj-lt"/>
              </a:rPr>
              <a:t>Conferma </a:t>
            </a:r>
            <a:r>
              <a:rPr lang="it-IT" sz="1800" i="1" u="none" dirty="0">
                <a:solidFill>
                  <a:srgbClr val="000000"/>
                </a:solidFill>
                <a:latin typeface="+mj-lt"/>
              </a:rPr>
              <a:t>(art. 20)</a:t>
            </a:r>
            <a:r>
              <a:rPr lang="it-IT" sz="2000" u="none" dirty="0">
                <a:solidFill>
                  <a:srgbClr val="000000"/>
                </a:solidFill>
                <a:latin typeface="+mj-lt"/>
              </a:rPr>
              <a:t> di tutti i principali obblighi già previsti dal </a:t>
            </a:r>
            <a:r>
              <a:rPr lang="it-IT" sz="2000" u="none" dirty="0" err="1">
                <a:solidFill>
                  <a:srgbClr val="000000"/>
                </a:solidFill>
                <a:latin typeface="+mj-lt"/>
              </a:rPr>
              <a:t>D.Lgs</a:t>
            </a:r>
            <a:r>
              <a:rPr lang="it-IT" sz="2000" u="none" dirty="0">
                <a:solidFill>
                  <a:srgbClr val="000000"/>
                </a:solidFill>
                <a:latin typeface="+mj-lt"/>
              </a:rPr>
              <a:t> 626/1994, in particolare quelli (sanzionati con l’arresto fino a 1 mese o l’ammenda da 200 a 600 euro) di:</a:t>
            </a:r>
          </a:p>
          <a:p>
            <a:pPr marL="342900" indent="-342900">
              <a:lnSpc>
                <a:spcPct val="90000"/>
              </a:lnSpc>
              <a:spcBef>
                <a:spcPct val="35000"/>
              </a:spcBef>
              <a:spcAft>
                <a:spcPct val="35000"/>
              </a:spcAft>
              <a:buFont typeface="Wingdings" pitchFamily="2" charset="2"/>
              <a:buChar char="Ø"/>
              <a:defRPr/>
            </a:pPr>
            <a:r>
              <a:rPr lang="it-IT" sz="2000" b="1" u="none" dirty="0">
                <a:solidFill>
                  <a:srgbClr val="000000"/>
                </a:solidFill>
                <a:latin typeface="+mj-lt"/>
                <a:sym typeface="Wingdings" pitchFamily="2" charset="2"/>
              </a:rPr>
              <a:t>osservare le disposizioni ed istruzioni impartite</a:t>
            </a:r>
          </a:p>
          <a:p>
            <a:pPr marL="342900" indent="-342900">
              <a:lnSpc>
                <a:spcPct val="90000"/>
              </a:lnSpc>
              <a:spcBef>
                <a:spcPct val="20000"/>
              </a:spcBef>
              <a:buFont typeface="Wingdings" pitchFamily="2" charset="2"/>
              <a:buChar char="Ø"/>
              <a:defRPr/>
            </a:pPr>
            <a:r>
              <a:rPr lang="it-IT" sz="2000" b="1" u="none" dirty="0">
                <a:solidFill>
                  <a:srgbClr val="000000"/>
                </a:solidFill>
                <a:latin typeface="+mj-lt"/>
                <a:sym typeface="Wingdings" pitchFamily="2" charset="2"/>
              </a:rPr>
              <a:t>utilizzare correttamente le attrezzature di lavoro e i DPI</a:t>
            </a:r>
          </a:p>
          <a:p>
            <a:pPr marL="342900" indent="-342900">
              <a:lnSpc>
                <a:spcPct val="90000"/>
              </a:lnSpc>
              <a:spcBef>
                <a:spcPct val="20000"/>
              </a:spcBef>
              <a:buFont typeface="Wingdings" pitchFamily="2" charset="2"/>
              <a:buChar char="Ø"/>
              <a:defRPr/>
            </a:pPr>
            <a:r>
              <a:rPr lang="it-IT" sz="2000" b="1" u="none" dirty="0">
                <a:solidFill>
                  <a:srgbClr val="000000"/>
                </a:solidFill>
                <a:latin typeface="+mj-lt"/>
                <a:sym typeface="Wingdings" pitchFamily="2" charset="2"/>
              </a:rPr>
              <a:t>non rimuovere o modificare senza autorizzazione i dispositivi di sicurezza</a:t>
            </a:r>
          </a:p>
          <a:p>
            <a:pPr marL="342900" indent="-342900">
              <a:lnSpc>
                <a:spcPct val="90000"/>
              </a:lnSpc>
              <a:spcBef>
                <a:spcPct val="20000"/>
              </a:spcBef>
              <a:buFont typeface="Wingdings" pitchFamily="2" charset="2"/>
              <a:buChar char="Ø"/>
              <a:defRPr/>
            </a:pPr>
            <a:r>
              <a:rPr lang="it-IT" sz="2000" b="1" u="none" dirty="0">
                <a:solidFill>
                  <a:srgbClr val="000000"/>
                </a:solidFill>
                <a:latin typeface="+mj-lt"/>
                <a:sym typeface="Wingdings" pitchFamily="2" charset="2"/>
              </a:rPr>
              <a:t>sottoporsi ai controlli sanitari </a:t>
            </a:r>
          </a:p>
          <a:p>
            <a:pPr marL="342900" indent="-342900">
              <a:lnSpc>
                <a:spcPct val="90000"/>
              </a:lnSpc>
              <a:spcBef>
                <a:spcPct val="20000"/>
              </a:spcBef>
              <a:buFont typeface="Wingdings" pitchFamily="2" charset="2"/>
              <a:buNone/>
              <a:defRPr/>
            </a:pPr>
            <a:endParaRPr lang="it-IT" sz="800" b="1" u="none" dirty="0">
              <a:solidFill>
                <a:srgbClr val="000000"/>
              </a:solidFill>
              <a:latin typeface="+mj-lt"/>
              <a:sym typeface="Wingdings" pitchFamily="2" charset="2"/>
            </a:endParaRPr>
          </a:p>
          <a:p>
            <a:pPr marL="342900" indent="-342900">
              <a:lnSpc>
                <a:spcPct val="90000"/>
              </a:lnSpc>
              <a:spcBef>
                <a:spcPct val="20000"/>
              </a:spcBef>
              <a:buFont typeface="Wingdings" pitchFamily="2" charset="2"/>
              <a:buNone/>
              <a:defRPr/>
            </a:pPr>
            <a:r>
              <a:rPr lang="it-IT" sz="2000" u="none" dirty="0">
                <a:solidFill>
                  <a:srgbClr val="000000"/>
                </a:solidFill>
                <a:latin typeface="+mj-lt"/>
                <a:sym typeface="Wingdings" pitchFamily="2" charset="2"/>
              </a:rPr>
              <a:t>Previsione in via innovativa dell’obbligo di</a:t>
            </a:r>
            <a:r>
              <a:rPr lang="it-IT" sz="2000" u="none" dirty="0">
                <a:solidFill>
                  <a:srgbClr val="362DF3"/>
                </a:solidFill>
                <a:latin typeface="+mj-lt"/>
                <a:sym typeface="Wingdings" pitchFamily="2" charset="2"/>
              </a:rPr>
              <a:t> </a:t>
            </a:r>
            <a:r>
              <a:rPr lang="it-IT" sz="2000" b="1" u="none" dirty="0">
                <a:solidFill>
                  <a:srgbClr val="FF0000"/>
                </a:solidFill>
                <a:latin typeface="+mj-lt"/>
                <a:sym typeface="Wingdings" pitchFamily="2" charset="2"/>
              </a:rPr>
              <a:t>partecipare ai programmi di formazione  e di addestramento</a:t>
            </a:r>
            <a:r>
              <a:rPr lang="it-IT" sz="2000" u="none" dirty="0">
                <a:solidFill>
                  <a:srgbClr val="000000"/>
                </a:solidFill>
                <a:latin typeface="+mj-lt"/>
                <a:sym typeface="Wingdings" pitchFamily="2" charset="2"/>
              </a:rPr>
              <a:t> organizzati dal datore di lavoro</a:t>
            </a:r>
          </a:p>
          <a:p>
            <a:pPr marL="342900" indent="-342900">
              <a:lnSpc>
                <a:spcPct val="90000"/>
              </a:lnSpc>
              <a:spcBef>
                <a:spcPct val="20000"/>
              </a:spcBef>
              <a:buFont typeface="Wingdings" pitchFamily="2" charset="2"/>
              <a:buNone/>
              <a:defRPr/>
            </a:pPr>
            <a:endParaRPr lang="it-IT" sz="800" u="none" dirty="0">
              <a:solidFill>
                <a:srgbClr val="362DF3"/>
              </a:solidFill>
              <a:latin typeface="+mj-lt"/>
              <a:sym typeface="Wingdings" pitchFamily="2" charset="2"/>
            </a:endParaRPr>
          </a:p>
          <a:p>
            <a:pPr marL="342900" indent="-342900">
              <a:lnSpc>
                <a:spcPct val="90000"/>
              </a:lnSpc>
              <a:spcBef>
                <a:spcPct val="20000"/>
              </a:spcBef>
              <a:buFont typeface="Wingdings" pitchFamily="2" charset="2"/>
              <a:buNone/>
              <a:defRPr/>
            </a:pPr>
            <a:r>
              <a:rPr lang="it-IT" sz="2000" u="none" dirty="0">
                <a:solidFill>
                  <a:srgbClr val="000000"/>
                </a:solidFill>
                <a:latin typeface="+mj-lt"/>
                <a:sym typeface="Wingdings" pitchFamily="2" charset="2"/>
              </a:rPr>
              <a:t>Conferma, nell’ambito dello svolgimento di attività in appalto o subappalto, dell’obbligo di </a:t>
            </a:r>
            <a:r>
              <a:rPr lang="it-IT" sz="2000" b="1" u="none" dirty="0">
                <a:solidFill>
                  <a:srgbClr val="FF0000"/>
                </a:solidFill>
                <a:latin typeface="+mj-lt"/>
                <a:sym typeface="Wingdings" pitchFamily="2" charset="2"/>
              </a:rPr>
              <a:t>esporre la tessera di identificazione</a:t>
            </a:r>
            <a:r>
              <a:rPr lang="it-IT" sz="2000" u="none" dirty="0">
                <a:solidFill>
                  <a:srgbClr val="FF0000"/>
                </a:solidFill>
                <a:latin typeface="+mj-lt"/>
                <a:sym typeface="Wingdings" pitchFamily="2" charset="2"/>
              </a:rPr>
              <a:t> </a:t>
            </a:r>
            <a:r>
              <a:rPr lang="it-IT" sz="2000" b="1" u="none" dirty="0">
                <a:solidFill>
                  <a:srgbClr val="FF0000"/>
                </a:solidFill>
                <a:latin typeface="+mj-lt"/>
                <a:sym typeface="Wingdings" pitchFamily="2" charset="2"/>
              </a:rPr>
              <a:t>personale</a:t>
            </a:r>
            <a:r>
              <a:rPr lang="it-IT" sz="2000" u="none" dirty="0">
                <a:solidFill>
                  <a:srgbClr val="FF0000"/>
                </a:solidFill>
                <a:latin typeface="+mj-lt"/>
                <a:sym typeface="Wingdings" pitchFamily="2" charset="2"/>
              </a:rPr>
              <a:t> </a:t>
            </a:r>
            <a:r>
              <a:rPr lang="it-IT" sz="2000" u="none" dirty="0">
                <a:solidFill>
                  <a:srgbClr val="000000"/>
                </a:solidFill>
                <a:latin typeface="+mj-lt"/>
                <a:sym typeface="Wingdings" pitchFamily="2" charset="2"/>
              </a:rPr>
              <a:t>(sanzionato in via amministrativa  con una somma da 50 a 300 euro)                  </a:t>
            </a:r>
          </a:p>
        </p:txBody>
      </p:sp>
      <p:sp>
        <p:nvSpPr>
          <p:cNvPr id="36873" name="Rectangle 9"/>
          <p:cNvSpPr>
            <a:spLocks noGrp="1" noChangeArrowheads="1"/>
          </p:cNvSpPr>
          <p:nvPr>
            <p:ph type="title"/>
          </p:nvPr>
        </p:nvSpPr>
        <p:spPr>
          <a:xfrm>
            <a:off x="684213" y="620712"/>
            <a:ext cx="7772400" cy="665147"/>
          </a:xfrm>
        </p:spPr>
        <p:txBody>
          <a:bodyPr>
            <a:noAutofit/>
          </a:bodyPr>
          <a:lstStyle/>
          <a:p>
            <a:pPr eaLnBrk="1" fontAlgn="auto" hangingPunct="1">
              <a:spcAft>
                <a:spcPts val="0"/>
              </a:spcAft>
              <a:defRPr/>
            </a:pPr>
            <a:r>
              <a:rPr lang="it-IT" sz="4800" dirty="0" smtClean="0"/>
              <a:t>Obblighi dei lavoratori                  </a:t>
            </a:r>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6" name="Segnaposto numero diapositiva 5"/>
          <p:cNvSpPr>
            <a:spLocks noGrp="1"/>
          </p:cNvSpPr>
          <p:nvPr>
            <p:ph type="sldNum" sz="quarter" idx="12"/>
          </p:nvPr>
        </p:nvSpPr>
        <p:spPr/>
        <p:txBody>
          <a:bodyPr/>
          <a:lstStyle/>
          <a:p>
            <a:pPr>
              <a:defRPr/>
            </a:pPr>
            <a:fld id="{9461AEDE-E66E-4DBD-B980-B8F944F82268}" type="slidenum">
              <a:rPr lang="it-IT"/>
              <a:pPr>
                <a:defRPr/>
              </a:pPr>
              <a:t>45</a:t>
            </a:fld>
            <a:endParaRPr lang="it-IT" dirty="0"/>
          </a:p>
        </p:txBody>
      </p:sp>
    </p:spTree>
  </p:cSld>
  <p:clrMapOvr>
    <a:masterClrMapping/>
  </p:clrMapOvr>
  <p:transition>
    <p:pull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Rot="1" noChangeArrowheads="1"/>
          </p:cNvSpPr>
          <p:nvPr>
            <p:ph type="title"/>
          </p:nvPr>
        </p:nvSpPr>
        <p:spPr>
          <a:xfrm>
            <a:off x="457200" y="704850"/>
            <a:ext cx="8229600" cy="795338"/>
          </a:xfrm>
        </p:spPr>
        <p:txBody>
          <a:bodyPr>
            <a:normAutofit fontScale="90000"/>
          </a:bodyPr>
          <a:lstStyle/>
          <a:p>
            <a:pPr eaLnBrk="1" fontAlgn="auto" hangingPunct="1">
              <a:spcAft>
                <a:spcPts val="0"/>
              </a:spcAft>
              <a:defRPr/>
            </a:pPr>
            <a:r>
              <a:rPr lang="it-IT" dirty="0" smtClean="0"/>
              <a:t>Servizio Prevenzione e Protezione</a:t>
            </a:r>
          </a:p>
        </p:txBody>
      </p:sp>
      <p:sp>
        <p:nvSpPr>
          <p:cNvPr id="32773" name="Rectangle 3"/>
          <p:cNvSpPr>
            <a:spLocks noGrp="1" noRot="1" noChangeArrowheads="1"/>
          </p:cNvSpPr>
          <p:nvPr>
            <p:ph idx="1"/>
          </p:nvPr>
        </p:nvSpPr>
        <p:spPr>
          <a:xfrm>
            <a:off x="539750" y="1341438"/>
            <a:ext cx="8280400" cy="4751387"/>
          </a:xfrm>
        </p:spPr>
        <p:txBody>
          <a:bodyPr>
            <a:normAutofit lnSpcReduction="10000"/>
          </a:bodyPr>
          <a:lstStyle/>
          <a:p>
            <a:pPr marL="0" indent="0" eaLnBrk="1" fontAlgn="auto" hangingPunct="1">
              <a:spcAft>
                <a:spcPts val="0"/>
              </a:spcAft>
              <a:buClr>
                <a:schemeClr val="accent3"/>
              </a:buClr>
              <a:buFont typeface="Wingdings" pitchFamily="2" charset="2"/>
              <a:buNone/>
              <a:defRPr/>
            </a:pPr>
            <a:endParaRPr lang="it-IT" sz="2400" dirty="0" smtClean="0">
              <a:latin typeface="+mj-lt"/>
            </a:endParaRPr>
          </a:p>
          <a:p>
            <a:pPr marL="0" indent="0" eaLnBrk="1" fontAlgn="auto" hangingPunct="1">
              <a:spcAft>
                <a:spcPts val="0"/>
              </a:spcAft>
              <a:buClr>
                <a:schemeClr val="accent3"/>
              </a:buClr>
              <a:buFont typeface="Wingdings" pitchFamily="2" charset="2"/>
              <a:buNone/>
              <a:defRPr/>
            </a:pPr>
            <a:r>
              <a:rPr lang="it-IT" sz="2400" dirty="0" smtClean="0">
                <a:latin typeface="+mj-lt"/>
              </a:rPr>
              <a:t>Il servizio prevenzione e protezione è costituito da soggetti (ASPP) e un responsabile (RSPP) con lo scopo di:</a:t>
            </a:r>
          </a:p>
          <a:p>
            <a:pPr marL="0" indent="0" eaLnBrk="1" fontAlgn="auto" hangingPunct="1">
              <a:spcAft>
                <a:spcPts val="0"/>
              </a:spcAft>
              <a:buClr>
                <a:schemeClr val="accent3"/>
              </a:buClr>
              <a:buFont typeface="Wingdings" pitchFamily="2" charset="2"/>
              <a:buNone/>
              <a:defRPr/>
            </a:pPr>
            <a:endParaRPr lang="it-IT" sz="2400" dirty="0" smtClean="0">
              <a:latin typeface="+mj-lt"/>
            </a:endParaRPr>
          </a:p>
          <a:p>
            <a:pPr marL="274320" indent="-274320" eaLnBrk="1" fontAlgn="auto" hangingPunct="1">
              <a:spcAft>
                <a:spcPts val="0"/>
              </a:spcAft>
              <a:buClr>
                <a:schemeClr val="accent3"/>
              </a:buClr>
              <a:buFont typeface="Wingdings 2"/>
              <a:buChar char=""/>
              <a:defRPr/>
            </a:pPr>
            <a:r>
              <a:rPr lang="it-IT" sz="2400" dirty="0" smtClean="0">
                <a:latin typeface="+mj-lt"/>
              </a:rPr>
              <a:t>individuare e valutare i fattori di rischio;</a:t>
            </a:r>
          </a:p>
          <a:p>
            <a:pPr marL="274320" indent="-274320" eaLnBrk="1" fontAlgn="auto" hangingPunct="1">
              <a:spcAft>
                <a:spcPts val="0"/>
              </a:spcAft>
              <a:buClr>
                <a:schemeClr val="accent3"/>
              </a:buClr>
              <a:buFont typeface="Wingdings 2"/>
              <a:buChar char=""/>
              <a:defRPr/>
            </a:pPr>
            <a:r>
              <a:rPr lang="it-IT" sz="2400" dirty="0" smtClean="0">
                <a:latin typeface="+mj-lt"/>
              </a:rPr>
              <a:t>definire le misure di prevenzione e protezione adatte ai rischi rilevati;</a:t>
            </a:r>
          </a:p>
          <a:p>
            <a:pPr marL="274320" indent="-274320" eaLnBrk="1" fontAlgn="auto" hangingPunct="1">
              <a:spcAft>
                <a:spcPts val="0"/>
              </a:spcAft>
              <a:buClr>
                <a:schemeClr val="accent3"/>
              </a:buClr>
              <a:buFont typeface="Wingdings 2"/>
              <a:buChar char=""/>
              <a:defRPr/>
            </a:pPr>
            <a:r>
              <a:rPr lang="it-IT" sz="2400" dirty="0" smtClean="0">
                <a:latin typeface="+mj-lt"/>
              </a:rPr>
              <a:t>elaborare procedure di sicurezza e validare istruzioni operative per le diverse lavorazioni;</a:t>
            </a:r>
          </a:p>
          <a:p>
            <a:pPr marL="274320" indent="-274320" eaLnBrk="1" fontAlgn="auto" hangingPunct="1">
              <a:spcAft>
                <a:spcPts val="0"/>
              </a:spcAft>
              <a:buClr>
                <a:schemeClr val="accent3"/>
              </a:buClr>
              <a:buFont typeface="Wingdings 2"/>
              <a:buChar char=""/>
              <a:defRPr/>
            </a:pPr>
            <a:r>
              <a:rPr lang="it-IT" sz="2400" dirty="0" smtClean="0">
                <a:latin typeface="+mj-lt"/>
              </a:rPr>
              <a:t>proporre e programmi di informazione e formazione e addestramento dei lavoratori.</a:t>
            </a:r>
          </a:p>
          <a:p>
            <a:pPr marL="274320" indent="-274320" eaLnBrk="1" fontAlgn="auto" hangingPunct="1">
              <a:spcAft>
                <a:spcPts val="0"/>
              </a:spcAft>
              <a:buClr>
                <a:schemeClr val="accent3"/>
              </a:buClr>
              <a:buFont typeface="Wingdings 2"/>
              <a:buChar char=""/>
              <a:defRPr/>
            </a:pPr>
            <a:endParaRPr lang="it-IT" sz="2400" dirty="0" smtClean="0"/>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6" name="Segnaposto numero diapositiva 4"/>
          <p:cNvSpPr>
            <a:spLocks noGrp="1"/>
          </p:cNvSpPr>
          <p:nvPr>
            <p:ph type="sldNum" sz="quarter" idx="12"/>
          </p:nvPr>
        </p:nvSpPr>
        <p:spPr/>
        <p:txBody>
          <a:bodyPr/>
          <a:lstStyle/>
          <a:p>
            <a:pPr>
              <a:defRPr/>
            </a:pPr>
            <a:fld id="{F1CF9738-422F-4400-AE4E-BCD8C9B57A9D}" type="slidenum">
              <a:rPr lang="it-IT"/>
              <a:pPr>
                <a:defRPr/>
              </a:pPr>
              <a:t>46</a:t>
            </a:fld>
            <a:endParaRPr lang="it-IT" dirty="0"/>
          </a:p>
        </p:txBody>
      </p:sp>
    </p:spTree>
  </p:cSld>
  <p:clrMapOvr>
    <a:masterClrMapping/>
  </p:clrMapOvr>
  <p:transition>
    <p:pull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pPr eaLnBrk="1" hangingPunct="1"/>
            <a:r>
              <a:rPr lang="it-IT" smtClean="0"/>
              <a:t>RSPP e ASPP</a:t>
            </a:r>
          </a:p>
        </p:txBody>
      </p:sp>
      <p:sp>
        <p:nvSpPr>
          <p:cNvPr id="34820" name="Rectangle 3"/>
          <p:cNvSpPr>
            <a:spLocks noGrp="1" noRot="1" noChangeArrowheads="1"/>
          </p:cNvSpPr>
          <p:nvPr>
            <p:ph idx="1"/>
          </p:nvPr>
        </p:nvSpPr>
        <p:spPr>
          <a:xfrm>
            <a:off x="539750" y="1125538"/>
            <a:ext cx="8280400" cy="4751387"/>
          </a:xfrm>
        </p:spPr>
        <p:txBody>
          <a:bodyPr>
            <a:normAutofit/>
          </a:bodyPr>
          <a:lstStyle/>
          <a:p>
            <a:pPr marL="274320" indent="-274320" eaLnBrk="1" fontAlgn="auto" hangingPunct="1">
              <a:spcAft>
                <a:spcPts val="0"/>
              </a:spcAft>
              <a:buClr>
                <a:schemeClr val="accent3"/>
              </a:buClr>
              <a:buFont typeface="Wingdings 2"/>
              <a:buChar char=""/>
              <a:defRPr/>
            </a:pPr>
            <a:endParaRPr lang="it-IT" sz="2400" dirty="0" smtClean="0">
              <a:latin typeface="+mj-lt"/>
            </a:endParaRPr>
          </a:p>
          <a:p>
            <a:pPr marL="274320" indent="-274320" eaLnBrk="1" fontAlgn="auto" hangingPunct="1">
              <a:spcAft>
                <a:spcPts val="0"/>
              </a:spcAft>
              <a:buClr>
                <a:schemeClr val="accent3"/>
              </a:buClr>
              <a:buFont typeface="Wingdings 2"/>
              <a:buChar char=""/>
              <a:defRPr/>
            </a:pPr>
            <a:endParaRPr lang="it-IT" sz="2400" dirty="0" smtClean="0">
              <a:latin typeface="+mj-lt"/>
            </a:endParaRPr>
          </a:p>
          <a:p>
            <a:pPr marL="274320" indent="-274320" eaLnBrk="1" fontAlgn="auto" hangingPunct="1">
              <a:spcAft>
                <a:spcPts val="0"/>
              </a:spcAft>
              <a:buClr>
                <a:schemeClr val="accent3"/>
              </a:buClr>
              <a:buFont typeface="Wingdings 2"/>
              <a:buChar char=""/>
              <a:defRPr/>
            </a:pPr>
            <a:r>
              <a:rPr lang="it-IT" sz="2400" dirty="0" smtClean="0">
                <a:latin typeface="+mj-lt"/>
              </a:rPr>
              <a:t>Il RSPP non risponde direttamente per i reati imputabili al datore di lavoro, al dirigente o al preposto</a:t>
            </a:r>
          </a:p>
          <a:p>
            <a:pPr marL="274320" indent="-274320" eaLnBrk="1" fontAlgn="auto" hangingPunct="1">
              <a:spcAft>
                <a:spcPts val="0"/>
              </a:spcAft>
              <a:buClr>
                <a:schemeClr val="accent3"/>
              </a:buClr>
              <a:buFont typeface="Wingdings 2"/>
              <a:buChar char=""/>
              <a:defRPr/>
            </a:pPr>
            <a:r>
              <a:rPr lang="it-IT" sz="2400" dirty="0" smtClean="0">
                <a:latin typeface="+mj-lt"/>
              </a:rPr>
              <a:t>Il RSPP può essere comunque coinvolto nelle indagini (e, nel caso, anche condannato) laddove si ipotizzi che l’infortunio in esame sia scaturito da una omissione o valutazione colposamente errata</a:t>
            </a:r>
          </a:p>
          <a:p>
            <a:pPr marL="274320" indent="-274320" eaLnBrk="1" fontAlgn="auto" hangingPunct="1">
              <a:spcAft>
                <a:spcPts val="0"/>
              </a:spcAft>
              <a:buClr>
                <a:schemeClr val="accent3"/>
              </a:buClr>
              <a:buFont typeface="Wingdings" pitchFamily="2" charset="2"/>
              <a:buNone/>
              <a:defRPr/>
            </a:pPr>
            <a:endParaRPr lang="it-IT" sz="2400" dirty="0" smtClean="0"/>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7" name="Segnaposto numero diapositiva 4"/>
          <p:cNvSpPr>
            <a:spLocks noGrp="1"/>
          </p:cNvSpPr>
          <p:nvPr>
            <p:ph type="sldNum" sz="quarter" idx="12"/>
          </p:nvPr>
        </p:nvSpPr>
        <p:spPr/>
        <p:txBody>
          <a:bodyPr/>
          <a:lstStyle/>
          <a:p>
            <a:pPr>
              <a:defRPr/>
            </a:pPr>
            <a:fld id="{028CE314-F0F3-4C32-A19B-8E26F3F15DB3}" type="slidenum">
              <a:rPr lang="it-IT"/>
              <a:pPr>
                <a:defRPr/>
              </a:pPr>
              <a:t>47</a:t>
            </a:fld>
            <a:endParaRPr lang="it-IT" dirty="0"/>
          </a:p>
        </p:txBody>
      </p:sp>
    </p:spTree>
  </p:cSld>
  <p:clrMapOvr>
    <a:masterClrMapping/>
  </p:clrMapOvr>
  <p:transition>
    <p:pull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250825" y="500063"/>
            <a:ext cx="8713788" cy="642937"/>
          </a:xfrm>
        </p:spPr>
        <p:txBody>
          <a:bodyPr/>
          <a:lstStyle/>
          <a:p>
            <a:pPr eaLnBrk="1" hangingPunct="1"/>
            <a:r>
              <a:rPr lang="it-IT" sz="2700" smtClean="0"/>
              <a:t>Il Rappresentante dei Lavoratori per la Sicurezza   </a:t>
            </a:r>
          </a:p>
        </p:txBody>
      </p:sp>
      <p:sp>
        <p:nvSpPr>
          <p:cNvPr id="35843" name="Rectangle 3"/>
          <p:cNvSpPr>
            <a:spLocks noGrp="1" noRot="1" noChangeArrowheads="1"/>
          </p:cNvSpPr>
          <p:nvPr>
            <p:ph type="body" sz="half" idx="1"/>
          </p:nvPr>
        </p:nvSpPr>
        <p:spPr>
          <a:xfrm>
            <a:off x="684213" y="1196975"/>
            <a:ext cx="7777162" cy="1008063"/>
          </a:xfrm>
        </p:spPr>
        <p:txBody>
          <a:bodyPr>
            <a:normAutofit/>
          </a:bodyPr>
          <a:lstStyle/>
          <a:p>
            <a:pPr marL="0" indent="0" algn="just" eaLnBrk="1" fontAlgn="auto" hangingPunct="1">
              <a:spcAft>
                <a:spcPts val="0"/>
              </a:spcAft>
              <a:buClr>
                <a:schemeClr val="accent3"/>
              </a:buClr>
              <a:buFont typeface="Wingdings" pitchFamily="2" charset="2"/>
              <a:buNone/>
              <a:defRPr/>
            </a:pPr>
            <a:r>
              <a:rPr lang="it-IT" sz="2000" i="1" dirty="0" smtClean="0">
                <a:latin typeface="+mj-lt"/>
              </a:rPr>
              <a:t>Persona eletta o designata per rappresentare i lavoratori per quanto concerne gli aspetti della salute e sicurezza durante il lavoro</a:t>
            </a:r>
            <a:r>
              <a:rPr lang="it-IT" sz="2000" dirty="0" smtClean="0">
                <a:latin typeface="+mj-lt"/>
              </a:rPr>
              <a:t> (art. 2 c.1 </a:t>
            </a:r>
            <a:r>
              <a:rPr lang="it-IT" sz="2000" dirty="0" err="1" smtClean="0">
                <a:latin typeface="+mj-lt"/>
              </a:rPr>
              <a:t>lett</a:t>
            </a:r>
            <a:r>
              <a:rPr lang="it-IT" sz="2000" dirty="0" smtClean="0">
                <a:latin typeface="+mj-lt"/>
              </a:rPr>
              <a:t>. </a:t>
            </a:r>
            <a:r>
              <a:rPr lang="it-IT" sz="2000" i="1" dirty="0" smtClean="0">
                <a:latin typeface="+mj-lt"/>
              </a:rPr>
              <a:t>i)</a:t>
            </a:r>
            <a:r>
              <a:rPr lang="it-IT" sz="2000" dirty="0" smtClean="0">
                <a:latin typeface="+mj-lt"/>
              </a:rPr>
              <a:t> </a:t>
            </a:r>
            <a:r>
              <a:rPr lang="it-IT" sz="2000" dirty="0" err="1" smtClean="0">
                <a:latin typeface="+mj-lt"/>
              </a:rPr>
              <a:t>D.Lgs.</a:t>
            </a:r>
            <a:r>
              <a:rPr lang="it-IT" sz="2000" dirty="0" smtClean="0">
                <a:latin typeface="+mj-lt"/>
              </a:rPr>
              <a:t> 81/08).</a:t>
            </a:r>
          </a:p>
          <a:p>
            <a:pPr marL="0" indent="0" algn="just" eaLnBrk="1" fontAlgn="auto" hangingPunct="1">
              <a:spcAft>
                <a:spcPts val="0"/>
              </a:spcAft>
              <a:buClr>
                <a:schemeClr val="accent3"/>
              </a:buClr>
              <a:buFont typeface="Wingdings" pitchFamily="2" charset="2"/>
              <a:buNone/>
              <a:defRPr/>
            </a:pPr>
            <a:endParaRPr lang="it-IT" sz="2000" dirty="0" smtClean="0">
              <a:latin typeface="+mj-lt"/>
            </a:endParaRPr>
          </a:p>
        </p:txBody>
      </p:sp>
      <p:sp>
        <p:nvSpPr>
          <p:cNvPr id="7" name="Segnaposto piè di pagina 6"/>
          <p:cNvSpPr>
            <a:spLocks noGrp="1"/>
          </p:cNvSpPr>
          <p:nvPr>
            <p:ph type="ftr" sz="quarter" idx="10"/>
          </p:nvPr>
        </p:nvSpPr>
        <p:spPr/>
        <p:txBody>
          <a:bodyPr/>
          <a:lstStyle/>
          <a:p>
            <a:pPr>
              <a:defRPr/>
            </a:pPr>
            <a:r>
              <a:rPr lang="it-IT" smtClean="0"/>
              <a:t>dott.ssa Alessandra A. Muliere Medico Chirurgo Specialista in Medicina del Lavoro</a:t>
            </a:r>
            <a:endParaRPr lang="it-IT"/>
          </a:p>
        </p:txBody>
      </p:sp>
      <p:sp>
        <p:nvSpPr>
          <p:cNvPr id="46087" name="Segnaposto numero diapositiva 6"/>
          <p:cNvSpPr>
            <a:spLocks noGrp="1"/>
          </p:cNvSpPr>
          <p:nvPr>
            <p:ph type="sldNum" sz="quarter" idx="11"/>
          </p:nvPr>
        </p:nvSpPr>
        <p:spPr>
          <a:xfrm>
            <a:off x="8537575" y="6381750"/>
            <a:ext cx="534988" cy="360363"/>
          </a:xfrm>
        </p:spPr>
        <p:txBody>
          <a:bodyPr/>
          <a:lstStyle/>
          <a:p>
            <a:pPr>
              <a:defRPr/>
            </a:pPr>
            <a:fld id="{0211BBF9-7E0E-4BE9-95F6-CAE588F651DF}" type="slidenum">
              <a:rPr lang="it-IT" smtClean="0"/>
              <a:pPr>
                <a:defRPr/>
              </a:pPr>
              <a:t>48</a:t>
            </a:fld>
            <a:endParaRPr lang="it-IT" smtClean="0"/>
          </a:p>
        </p:txBody>
      </p:sp>
      <p:sp>
        <p:nvSpPr>
          <p:cNvPr id="35844" name="Rectangle 3"/>
          <p:cNvSpPr>
            <a:spLocks noRot="1" noChangeArrowheads="1"/>
          </p:cNvSpPr>
          <p:nvPr/>
        </p:nvSpPr>
        <p:spPr bwMode="auto">
          <a:xfrm>
            <a:off x="682625" y="3140075"/>
            <a:ext cx="7777163" cy="1512888"/>
          </a:xfrm>
          <a:prstGeom prst="rect">
            <a:avLst/>
          </a:prstGeom>
          <a:noFill/>
          <a:ln w="6350">
            <a:noFill/>
            <a:miter lim="800000"/>
            <a:headEnd/>
            <a:tailEnd/>
          </a:ln>
        </p:spPr>
        <p:txBody>
          <a:bodyPr/>
          <a:lstStyle/>
          <a:p>
            <a:pPr marL="714375" indent="-263525" algn="just">
              <a:lnSpc>
                <a:spcPct val="80000"/>
              </a:lnSpc>
              <a:spcBef>
                <a:spcPct val="20000"/>
              </a:spcBef>
              <a:buClr>
                <a:srgbClr val="FF0000"/>
              </a:buClr>
              <a:buFont typeface="Wingdings" pitchFamily="2" charset="2"/>
              <a:buChar char="§"/>
              <a:defRPr/>
            </a:pPr>
            <a:r>
              <a:rPr lang="it-IT" sz="2000" u="none" dirty="0">
                <a:latin typeface="+mj-lt"/>
              </a:rPr>
              <a:t>accede agli ambienti in cui si svolgono le lavorazioni</a:t>
            </a:r>
          </a:p>
          <a:p>
            <a:pPr marL="714375" indent="-263525" algn="just">
              <a:lnSpc>
                <a:spcPct val="80000"/>
              </a:lnSpc>
              <a:spcBef>
                <a:spcPct val="20000"/>
              </a:spcBef>
              <a:buClr>
                <a:srgbClr val="FF0000"/>
              </a:buClr>
              <a:buFont typeface="Wingdings" pitchFamily="2" charset="2"/>
              <a:buNone/>
              <a:defRPr/>
            </a:pPr>
            <a:endParaRPr lang="it-IT" sz="2000" u="none" dirty="0">
              <a:latin typeface="+mj-lt"/>
            </a:endParaRPr>
          </a:p>
          <a:p>
            <a:pPr marL="714375" indent="-263525" algn="just">
              <a:lnSpc>
                <a:spcPct val="80000"/>
              </a:lnSpc>
              <a:spcBef>
                <a:spcPct val="20000"/>
              </a:spcBef>
              <a:buClr>
                <a:srgbClr val="FF0000"/>
              </a:buClr>
              <a:buFont typeface="Wingdings" pitchFamily="2" charset="2"/>
              <a:buChar char="§"/>
              <a:defRPr/>
            </a:pPr>
            <a:r>
              <a:rPr lang="it-IT" sz="2000" u="none" dirty="0">
                <a:latin typeface="+mj-lt"/>
              </a:rPr>
              <a:t>è consultato in ordine alla valutazione dei rischi e alla programmazione della prevenzione</a:t>
            </a:r>
          </a:p>
          <a:p>
            <a:pPr marL="714375" indent="-263525" algn="just">
              <a:lnSpc>
                <a:spcPct val="80000"/>
              </a:lnSpc>
              <a:spcBef>
                <a:spcPct val="20000"/>
              </a:spcBef>
              <a:buClr>
                <a:srgbClr val="FF0000"/>
              </a:buClr>
              <a:buFont typeface="Wingdings" pitchFamily="2" charset="2"/>
              <a:buNone/>
              <a:defRPr/>
            </a:pPr>
            <a:endParaRPr lang="it-IT" sz="2000" u="none" dirty="0"/>
          </a:p>
          <a:p>
            <a:pPr marL="714375" indent="-263525" algn="just">
              <a:lnSpc>
                <a:spcPct val="80000"/>
              </a:lnSpc>
              <a:spcBef>
                <a:spcPct val="20000"/>
              </a:spcBef>
              <a:buClr>
                <a:srgbClr val="FF0000"/>
              </a:buClr>
              <a:buFont typeface="Wingdings" pitchFamily="2" charset="2"/>
              <a:buChar char="§"/>
              <a:defRPr/>
            </a:pPr>
            <a:r>
              <a:rPr lang="it-IT" sz="2000" u="none" dirty="0">
                <a:latin typeface="+mj-lt"/>
              </a:rPr>
              <a:t>riceve le informazioni e la documentazione aziendale inerente la valutazione dei rischi e le relative misure di prevenzione</a:t>
            </a:r>
          </a:p>
          <a:p>
            <a:pPr marL="714375" indent="-263525" algn="just">
              <a:lnSpc>
                <a:spcPct val="80000"/>
              </a:lnSpc>
              <a:spcBef>
                <a:spcPct val="20000"/>
              </a:spcBef>
              <a:buClr>
                <a:srgbClr val="FF0000"/>
              </a:buClr>
              <a:buFont typeface="Wingdings" pitchFamily="2" charset="2"/>
              <a:buChar char="§"/>
              <a:defRPr/>
            </a:pPr>
            <a:endParaRPr lang="it-IT" sz="2000" u="none" dirty="0">
              <a:latin typeface="+mj-lt"/>
            </a:endParaRPr>
          </a:p>
          <a:p>
            <a:pPr marL="714375" indent="-263525" algn="just">
              <a:lnSpc>
                <a:spcPct val="80000"/>
              </a:lnSpc>
              <a:spcBef>
                <a:spcPct val="20000"/>
              </a:spcBef>
              <a:buClr>
                <a:srgbClr val="FF0000"/>
              </a:buClr>
              <a:buFont typeface="Wingdings" pitchFamily="2" charset="2"/>
              <a:buChar char="§"/>
              <a:defRPr/>
            </a:pPr>
            <a:r>
              <a:rPr lang="it-IT" sz="2000" u="none" dirty="0">
                <a:latin typeface="+mj-lt"/>
              </a:rPr>
              <a:t>è consultato in merito all’organizzazione della formazione</a:t>
            </a:r>
          </a:p>
        </p:txBody>
      </p:sp>
      <p:sp>
        <p:nvSpPr>
          <p:cNvPr id="35845" name="Rectangle 5"/>
          <p:cNvSpPr>
            <a:spLocks noRot="1" noChangeArrowheads="1"/>
          </p:cNvSpPr>
          <p:nvPr/>
        </p:nvSpPr>
        <p:spPr bwMode="auto">
          <a:xfrm>
            <a:off x="1044575" y="2347913"/>
            <a:ext cx="7056438" cy="433387"/>
          </a:xfrm>
          <a:prstGeom prst="rect">
            <a:avLst/>
          </a:prstGeom>
          <a:noFill/>
          <a:ln w="6350">
            <a:noFill/>
            <a:miter lim="800000"/>
            <a:headEnd/>
            <a:tailEnd/>
          </a:ln>
        </p:spPr>
        <p:txBody>
          <a:bodyPr/>
          <a:lstStyle/>
          <a:p>
            <a:pPr>
              <a:spcBef>
                <a:spcPct val="20000"/>
              </a:spcBef>
              <a:buClr>
                <a:srgbClr val="C02500"/>
              </a:buClr>
              <a:buFont typeface="Wingdings" pitchFamily="2" charset="2"/>
              <a:buNone/>
              <a:defRPr/>
            </a:pPr>
            <a:r>
              <a:rPr lang="it-IT" sz="2400" dirty="0">
                <a:latin typeface="+mj-lt"/>
              </a:rPr>
              <a:t>Le attribuzioni del RLS sono:</a:t>
            </a:r>
          </a:p>
        </p:txBody>
      </p:sp>
    </p:spTree>
  </p:cSld>
  <p:clrMapOvr>
    <a:masterClrMapping/>
  </p:clrMapOvr>
  <p:transition advClick="0" advTm="3000">
    <p:pull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457200" y="142875"/>
            <a:ext cx="8229600" cy="1000125"/>
          </a:xfrm>
        </p:spPr>
        <p:txBody>
          <a:bodyPr/>
          <a:lstStyle/>
          <a:p>
            <a:pPr eaLnBrk="1" hangingPunct="1"/>
            <a:r>
              <a:rPr lang="it-IT" smtClean="0"/>
              <a:t>RLS</a:t>
            </a:r>
          </a:p>
        </p:txBody>
      </p:sp>
      <p:sp>
        <p:nvSpPr>
          <p:cNvPr id="36868" name="Rectangle 3"/>
          <p:cNvSpPr>
            <a:spLocks noGrp="1" noRot="1" noChangeArrowheads="1"/>
          </p:cNvSpPr>
          <p:nvPr>
            <p:ph idx="1"/>
          </p:nvPr>
        </p:nvSpPr>
        <p:spPr>
          <a:xfrm>
            <a:off x="539750" y="1268413"/>
            <a:ext cx="8280400" cy="4751387"/>
          </a:xfrm>
        </p:spPr>
        <p:txBody>
          <a:bodyPr>
            <a:normAutofit lnSpcReduction="10000"/>
          </a:bodyPr>
          <a:lstStyle/>
          <a:p>
            <a:pPr marL="274320" indent="-274320" eaLnBrk="1" fontAlgn="auto" hangingPunct="1">
              <a:spcAft>
                <a:spcPts val="0"/>
              </a:spcAft>
              <a:buClr>
                <a:schemeClr val="accent3"/>
              </a:buClr>
              <a:buFont typeface="Wingdings 2"/>
              <a:buChar char=""/>
              <a:defRPr/>
            </a:pPr>
            <a:r>
              <a:rPr lang="it-IT" sz="2400" dirty="0" smtClean="0">
                <a:latin typeface="+mj-lt"/>
              </a:rPr>
              <a:t>Il Rappresentante dei Lavoratori per la Sicurezza (RLS) è il soggetto </a:t>
            </a:r>
            <a:r>
              <a:rPr lang="it-IT" sz="2400" i="1" dirty="0" smtClean="0">
                <a:latin typeface="+mj-lt"/>
              </a:rPr>
              <a:t>eletto o designato per rappresentare i lavoratori per quanto concerne gli aspetti della salute e della sicurezza durante il lavoro</a:t>
            </a:r>
            <a:r>
              <a:rPr lang="it-IT" sz="2400" dirty="0" smtClean="0">
                <a:latin typeface="+mj-lt"/>
              </a:rPr>
              <a:t> (definizione dell’art. 2 </a:t>
            </a:r>
            <a:r>
              <a:rPr lang="it-IT" sz="2400" dirty="0" err="1" smtClean="0">
                <a:latin typeface="+mj-lt"/>
              </a:rPr>
              <a:t>D.Lgs.</a:t>
            </a:r>
            <a:r>
              <a:rPr lang="it-IT" sz="2400" dirty="0" smtClean="0">
                <a:latin typeface="+mj-lt"/>
              </a:rPr>
              <a:t> 81/2008)</a:t>
            </a:r>
          </a:p>
          <a:p>
            <a:pPr marL="274320" indent="-274320" eaLnBrk="1" fontAlgn="auto" hangingPunct="1">
              <a:spcAft>
                <a:spcPts val="0"/>
              </a:spcAft>
              <a:buClr>
                <a:schemeClr val="accent3"/>
              </a:buClr>
              <a:buFont typeface="Wingdings 2"/>
              <a:buChar char=""/>
              <a:defRPr/>
            </a:pPr>
            <a:r>
              <a:rPr lang="it-IT" sz="2400" dirty="0" smtClean="0">
                <a:latin typeface="+mj-lt"/>
              </a:rPr>
              <a:t>Viene eletto direttamente dai lavoratori al loro interno nelle aziende o unità produttive che occupano sino a 15 dipendenti </a:t>
            </a:r>
          </a:p>
          <a:p>
            <a:pPr marL="274320" indent="-274320" eaLnBrk="1" fontAlgn="auto" hangingPunct="1">
              <a:spcAft>
                <a:spcPts val="0"/>
              </a:spcAft>
              <a:buClr>
                <a:schemeClr val="accent3"/>
              </a:buClr>
              <a:buFont typeface="Wingdings 2"/>
              <a:buChar char=""/>
              <a:defRPr/>
            </a:pPr>
            <a:r>
              <a:rPr lang="it-IT" sz="2400" dirty="0" smtClean="0">
                <a:latin typeface="+mj-lt"/>
              </a:rPr>
              <a:t>Viene eletto tra le rappresentanze sindacali (se ci sono) nelle aziende che occupano oltre 15 dipendenti </a:t>
            </a:r>
          </a:p>
          <a:p>
            <a:pPr marL="274320" indent="-274320" eaLnBrk="1" fontAlgn="auto" hangingPunct="1">
              <a:spcAft>
                <a:spcPts val="0"/>
              </a:spcAft>
              <a:buClr>
                <a:schemeClr val="accent3"/>
              </a:buClr>
              <a:buFont typeface="Wingdings 2"/>
              <a:buChar char=""/>
              <a:defRPr/>
            </a:pPr>
            <a:r>
              <a:rPr lang="it-IT" sz="2400" dirty="0" smtClean="0">
                <a:latin typeface="+mj-lt"/>
              </a:rPr>
              <a:t>Il </a:t>
            </a:r>
            <a:r>
              <a:rPr lang="it-IT" sz="2400" dirty="0" err="1" smtClean="0">
                <a:latin typeface="+mj-lt"/>
              </a:rPr>
              <a:t>n°</a:t>
            </a:r>
            <a:r>
              <a:rPr lang="it-IT" sz="2400" dirty="0" smtClean="0">
                <a:latin typeface="+mj-lt"/>
              </a:rPr>
              <a:t> degli RLS dipende dal </a:t>
            </a:r>
            <a:r>
              <a:rPr lang="it-IT" sz="2400" dirty="0" err="1" smtClean="0">
                <a:latin typeface="+mj-lt"/>
              </a:rPr>
              <a:t>n°</a:t>
            </a:r>
            <a:r>
              <a:rPr lang="it-IT" sz="2400" dirty="0" smtClean="0">
                <a:latin typeface="+mj-lt"/>
              </a:rPr>
              <a:t> di dipendenti (1 fino a 200, 3 tra 200 e 1000, 6 oltre 1000). </a:t>
            </a:r>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6" name="Segnaposto numero diapositiva 4"/>
          <p:cNvSpPr>
            <a:spLocks noGrp="1"/>
          </p:cNvSpPr>
          <p:nvPr>
            <p:ph type="sldNum" sz="quarter" idx="12"/>
          </p:nvPr>
        </p:nvSpPr>
        <p:spPr/>
        <p:txBody>
          <a:bodyPr/>
          <a:lstStyle/>
          <a:p>
            <a:pPr>
              <a:defRPr/>
            </a:pPr>
            <a:fld id="{C63AFA26-CC16-41B9-B370-DFF1C3CC1C6B}" type="slidenum">
              <a:rPr lang="it-IT"/>
              <a:pPr>
                <a:defRPr/>
              </a:pPr>
              <a:t>49</a:t>
            </a:fld>
            <a:endParaRPr lang="it-IT" dirty="0"/>
          </a:p>
        </p:txBody>
      </p:sp>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Rot="1" noChangeArrowheads="1"/>
          </p:cNvSpPr>
          <p:nvPr>
            <p:ph type="title"/>
          </p:nvPr>
        </p:nvSpPr>
        <p:spPr>
          <a:xfrm>
            <a:off x="457200" y="214313"/>
            <a:ext cx="8401050" cy="1214437"/>
          </a:xfrm>
        </p:spPr>
        <p:txBody>
          <a:bodyPr>
            <a:normAutofit fontScale="90000"/>
          </a:bodyPr>
          <a:lstStyle/>
          <a:p>
            <a:pPr algn="ctr" eaLnBrk="1" fontAlgn="auto" hangingPunct="1">
              <a:spcAft>
                <a:spcPts val="0"/>
              </a:spcAft>
              <a:defRPr/>
            </a:pPr>
            <a:r>
              <a:rPr lang="it-IT" dirty="0" smtClean="0"/>
              <a:t>Infortuni e malattie professionali</a:t>
            </a:r>
          </a:p>
        </p:txBody>
      </p:sp>
      <p:sp>
        <p:nvSpPr>
          <p:cNvPr id="14341" name="Rectangle 3"/>
          <p:cNvSpPr>
            <a:spLocks noGrp="1" noRot="1" noChangeArrowheads="1"/>
          </p:cNvSpPr>
          <p:nvPr>
            <p:ph idx="1"/>
          </p:nvPr>
        </p:nvSpPr>
        <p:spPr>
          <a:xfrm>
            <a:off x="539750" y="1500188"/>
            <a:ext cx="8280400" cy="4953000"/>
          </a:xfrm>
        </p:spPr>
        <p:txBody>
          <a:bodyPr>
            <a:normAutofit/>
          </a:bodyPr>
          <a:lstStyle/>
          <a:p>
            <a:pPr marL="274320" indent="-274320" eaLnBrk="1" fontAlgn="auto" hangingPunct="1">
              <a:lnSpc>
                <a:spcPct val="160000"/>
              </a:lnSpc>
              <a:spcAft>
                <a:spcPts val="0"/>
              </a:spcAft>
              <a:buClr>
                <a:schemeClr val="accent3"/>
              </a:buClr>
              <a:buFont typeface="Wingdings 2"/>
              <a:buChar char=""/>
              <a:defRPr/>
            </a:pPr>
            <a:r>
              <a:rPr lang="it-IT" sz="1800" dirty="0" smtClean="0">
                <a:latin typeface="+mj-lt"/>
              </a:rPr>
              <a:t>Gli infortuni hanno causa violenta (ferita, caduta, esplosione ecc.)</a:t>
            </a:r>
          </a:p>
          <a:p>
            <a:pPr marL="274320" indent="-274320" eaLnBrk="1" fontAlgn="auto" hangingPunct="1">
              <a:lnSpc>
                <a:spcPct val="160000"/>
              </a:lnSpc>
              <a:spcAft>
                <a:spcPts val="0"/>
              </a:spcAft>
              <a:buClr>
                <a:schemeClr val="accent3"/>
              </a:buClr>
              <a:buFont typeface="Wingdings 2"/>
              <a:buChar char=""/>
              <a:defRPr/>
            </a:pPr>
            <a:r>
              <a:rPr lang="it-IT" sz="1800" dirty="0" smtClean="0">
                <a:latin typeface="+mj-lt"/>
              </a:rPr>
              <a:t>La malattie professionali invece insorgono a causa di agenti che agiscono a lungo nel tempo (polveri, solventi, rumori, vibrazioni ecc.)</a:t>
            </a:r>
          </a:p>
          <a:p>
            <a:pPr marL="274320" indent="-274320" eaLnBrk="1" fontAlgn="auto" hangingPunct="1">
              <a:lnSpc>
                <a:spcPct val="160000"/>
              </a:lnSpc>
              <a:spcAft>
                <a:spcPts val="0"/>
              </a:spcAft>
              <a:buClr>
                <a:schemeClr val="accent3"/>
              </a:buClr>
              <a:buFont typeface="Wingdings 2"/>
              <a:buChar char=""/>
              <a:defRPr/>
            </a:pPr>
            <a:r>
              <a:rPr lang="it-IT" sz="1800" dirty="0" smtClean="0">
                <a:latin typeface="+mj-lt"/>
              </a:rPr>
              <a:t>Le malattie professionali possono insorgere anche a lunga distanza di tempo dall’esposizione</a:t>
            </a:r>
          </a:p>
          <a:p>
            <a:pPr marL="274320" indent="-274320" eaLnBrk="1" fontAlgn="auto" hangingPunct="1">
              <a:lnSpc>
                <a:spcPct val="160000"/>
              </a:lnSpc>
              <a:spcAft>
                <a:spcPts val="0"/>
              </a:spcAft>
              <a:buClr>
                <a:schemeClr val="accent3"/>
              </a:buClr>
              <a:buFont typeface="Wingdings 2"/>
              <a:buChar char=""/>
              <a:defRPr/>
            </a:pPr>
            <a:r>
              <a:rPr lang="it-IT" sz="1800" dirty="0" smtClean="0">
                <a:latin typeface="+mj-lt"/>
              </a:rPr>
              <a:t>Tra le malattie più note ci sono l’ipoacusia (riduzione dell’udito per esposizione a rumore), le malattie </a:t>
            </a:r>
            <a:r>
              <a:rPr lang="it-IT" sz="1800" dirty="0" err="1" smtClean="0">
                <a:latin typeface="+mj-lt"/>
              </a:rPr>
              <a:t>osteo-muscolari</a:t>
            </a:r>
            <a:r>
              <a:rPr lang="it-IT" sz="1800" dirty="0" smtClean="0">
                <a:latin typeface="+mj-lt"/>
              </a:rPr>
              <a:t> (lombalgie e artriti), la silicosi (polveri di silice), il mesotelioma (amianto)</a:t>
            </a:r>
          </a:p>
          <a:p>
            <a:pPr marL="274320" indent="-274320" eaLnBrk="1" fontAlgn="auto" hangingPunct="1">
              <a:lnSpc>
                <a:spcPct val="160000"/>
              </a:lnSpc>
              <a:spcAft>
                <a:spcPts val="0"/>
              </a:spcAft>
              <a:buClr>
                <a:schemeClr val="accent3"/>
              </a:buClr>
              <a:buFont typeface="Wingdings 2"/>
              <a:buChar char=""/>
              <a:defRPr/>
            </a:pPr>
            <a:r>
              <a:rPr lang="it-IT" sz="1800" dirty="0" smtClean="0">
                <a:latin typeface="+mj-lt"/>
              </a:rPr>
              <a:t>Si ritiene che il fenomeno delle malattie professionali sia ancora molto sottostimato.</a:t>
            </a:r>
          </a:p>
        </p:txBody>
      </p:sp>
      <p:sp>
        <p:nvSpPr>
          <p:cNvPr id="5" name="Segnaposto piè di pagina 4"/>
          <p:cNvSpPr>
            <a:spLocks noGrp="1"/>
          </p:cNvSpPr>
          <p:nvPr>
            <p:ph type="ftr" sz="quarter" idx="11"/>
          </p:nvPr>
        </p:nvSpPr>
        <p:spPr>
          <a:xfrm>
            <a:off x="457200" y="6453337"/>
            <a:ext cx="4978896" cy="328464"/>
          </a:xfrm>
        </p:spPr>
        <p:txBody>
          <a:bodyPr/>
          <a:lstStyle/>
          <a:p>
            <a:pPr>
              <a:defRPr/>
            </a:pPr>
            <a:r>
              <a:rPr lang="it-IT" dirty="0" smtClean="0"/>
              <a:t>dott.ssa Alessandra A. </a:t>
            </a:r>
            <a:r>
              <a:rPr lang="it-IT" dirty="0" err="1" smtClean="0"/>
              <a:t>Muliere</a:t>
            </a:r>
            <a:r>
              <a:rPr lang="it-IT" dirty="0" smtClean="0"/>
              <a:t> Medico Chirurgo Specialista in Medicina del Lavoro</a:t>
            </a:r>
            <a:endParaRPr lang="it-IT" dirty="0"/>
          </a:p>
        </p:txBody>
      </p:sp>
      <p:sp>
        <p:nvSpPr>
          <p:cNvPr id="6" name="Segnaposto numero diapositiva 4"/>
          <p:cNvSpPr>
            <a:spLocks noGrp="1"/>
          </p:cNvSpPr>
          <p:nvPr>
            <p:ph type="sldNum" sz="quarter" idx="12"/>
          </p:nvPr>
        </p:nvSpPr>
        <p:spPr>
          <a:xfrm>
            <a:off x="7929563" y="6356350"/>
            <a:ext cx="785812" cy="365125"/>
          </a:xfrm>
        </p:spPr>
        <p:txBody>
          <a:bodyPr/>
          <a:lstStyle/>
          <a:p>
            <a:pPr algn="l">
              <a:defRPr/>
            </a:pPr>
            <a:fld id="{6AEEE4B4-6AF8-45F3-96D3-31B05D7DA5D8}" type="slidenum">
              <a:rPr lang="it-IT"/>
              <a:pPr algn="l">
                <a:defRPr/>
              </a:pPr>
              <a:t>5</a:t>
            </a:fld>
            <a:endParaRPr lang="it-IT" dirty="0"/>
          </a:p>
        </p:txBody>
      </p:sp>
    </p:spTree>
  </p:cSld>
  <p:clrMapOvr>
    <a:masterClrMapping/>
  </p:clrMapOvr>
  <p:transition advClick="0" advTm="3000">
    <p:pull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457200" y="214313"/>
            <a:ext cx="8229600" cy="928687"/>
          </a:xfrm>
        </p:spPr>
        <p:txBody>
          <a:bodyPr/>
          <a:lstStyle/>
          <a:p>
            <a:pPr eaLnBrk="1" hangingPunct="1"/>
            <a:r>
              <a:rPr lang="it-IT" smtClean="0"/>
              <a:t>RLS</a:t>
            </a:r>
          </a:p>
        </p:txBody>
      </p:sp>
      <p:sp>
        <p:nvSpPr>
          <p:cNvPr id="37892" name="Rectangle 3"/>
          <p:cNvSpPr>
            <a:spLocks noGrp="1" noRot="1" noChangeArrowheads="1"/>
          </p:cNvSpPr>
          <p:nvPr>
            <p:ph idx="1"/>
          </p:nvPr>
        </p:nvSpPr>
        <p:spPr>
          <a:xfrm>
            <a:off x="539750" y="1125538"/>
            <a:ext cx="8280400" cy="5399087"/>
          </a:xfrm>
        </p:spPr>
        <p:txBody>
          <a:bodyPr>
            <a:normAutofit/>
          </a:bodyPr>
          <a:lstStyle/>
          <a:p>
            <a:pPr marL="274320" indent="-274320" eaLnBrk="1" fontAlgn="auto" hangingPunct="1">
              <a:spcAft>
                <a:spcPts val="0"/>
              </a:spcAft>
              <a:buClr>
                <a:schemeClr val="accent3"/>
              </a:buClr>
              <a:buFont typeface="Wingdings" pitchFamily="2" charset="2"/>
              <a:buNone/>
              <a:defRPr/>
            </a:pPr>
            <a:r>
              <a:rPr lang="it-IT" sz="2000" dirty="0" smtClean="0">
                <a:latin typeface="+mj-lt"/>
              </a:rPr>
              <a:t>Il RLS è uno degli attori principali del sistema di prevenzione:</a:t>
            </a:r>
          </a:p>
          <a:p>
            <a:pPr marL="274320" indent="-274320" eaLnBrk="1" fontAlgn="auto" hangingPunct="1">
              <a:spcAft>
                <a:spcPts val="0"/>
              </a:spcAft>
              <a:buClr>
                <a:schemeClr val="accent3"/>
              </a:buClr>
              <a:buFont typeface="Wingdings 2"/>
              <a:buChar char=""/>
              <a:defRPr/>
            </a:pPr>
            <a:r>
              <a:rPr lang="it-IT" sz="2100" dirty="0" smtClean="0">
                <a:latin typeface="+mj-lt"/>
              </a:rPr>
              <a:t>accede ai luoghi di lavoro in cui si svolgono le lavorazioni;</a:t>
            </a:r>
          </a:p>
          <a:p>
            <a:pPr marL="274320" indent="-274320" eaLnBrk="1" fontAlgn="auto" hangingPunct="1">
              <a:spcAft>
                <a:spcPts val="0"/>
              </a:spcAft>
              <a:buClr>
                <a:schemeClr val="accent3"/>
              </a:buClr>
              <a:buFont typeface="Wingdings 2"/>
              <a:buChar char=""/>
              <a:defRPr/>
            </a:pPr>
            <a:r>
              <a:rPr lang="it-IT" sz="2100" dirty="0" smtClean="0">
                <a:latin typeface="+mj-lt"/>
              </a:rPr>
              <a:t>è consultato sulla valutazione dei rischi; </a:t>
            </a:r>
          </a:p>
          <a:p>
            <a:pPr marL="274320" indent="-274320" eaLnBrk="1" fontAlgn="auto" hangingPunct="1">
              <a:spcAft>
                <a:spcPts val="0"/>
              </a:spcAft>
              <a:buClr>
                <a:schemeClr val="accent3"/>
              </a:buClr>
              <a:buFont typeface="Wingdings 2"/>
              <a:buChar char=""/>
              <a:defRPr/>
            </a:pPr>
            <a:r>
              <a:rPr lang="it-IT" sz="2100" dirty="0" smtClean="0">
                <a:latin typeface="+mj-lt"/>
              </a:rPr>
              <a:t>è consultato sulla designazione del RSPP e altre figure della prevenzione e sull'organizzazione della formazione di cui all'articolo 37;</a:t>
            </a:r>
          </a:p>
          <a:p>
            <a:pPr marL="274320" indent="-274320" eaLnBrk="1" fontAlgn="auto" hangingPunct="1">
              <a:spcAft>
                <a:spcPts val="0"/>
              </a:spcAft>
              <a:buClr>
                <a:schemeClr val="accent3"/>
              </a:buClr>
              <a:buFont typeface="Wingdings 2"/>
              <a:buChar char=""/>
              <a:defRPr/>
            </a:pPr>
            <a:r>
              <a:rPr lang="it-IT" sz="2100" dirty="0" smtClean="0">
                <a:latin typeface="+mj-lt"/>
              </a:rPr>
              <a:t>riceve le informazioni e la documentazione aziendale inerente alla valutazione dei rischi e le misure di prevenzione relative, nonché quelle inerenti alle sostanze ed ai preparati pericolosi, alle macchine, agli impianti, alla organizzazione e agli ambienti di lavoro, agli infortuni ed alle malattie professionali;</a:t>
            </a:r>
          </a:p>
          <a:p>
            <a:pPr marL="274320" indent="-274320" eaLnBrk="1" fontAlgn="auto" hangingPunct="1">
              <a:spcAft>
                <a:spcPts val="0"/>
              </a:spcAft>
              <a:buClr>
                <a:schemeClr val="accent3"/>
              </a:buClr>
              <a:buFont typeface="Wingdings 2"/>
              <a:buChar char=""/>
              <a:defRPr/>
            </a:pPr>
            <a:r>
              <a:rPr lang="it-IT" sz="2100" dirty="0" smtClean="0">
                <a:latin typeface="+mj-lt"/>
              </a:rPr>
              <a:t>riceve una formazione adeguata e partecipa alle riunioni periodiche del servizio prevenzione e protezione […]</a:t>
            </a:r>
          </a:p>
          <a:p>
            <a:pPr marL="274320" indent="-274320" eaLnBrk="1" fontAlgn="auto" hangingPunct="1">
              <a:spcAft>
                <a:spcPts val="0"/>
              </a:spcAft>
              <a:buClr>
                <a:schemeClr val="accent3"/>
              </a:buClr>
              <a:buFont typeface="Wingdings" pitchFamily="2" charset="2"/>
              <a:buNone/>
              <a:defRPr/>
            </a:pPr>
            <a:endParaRPr lang="it-IT" sz="2000" dirty="0" smtClean="0"/>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7" name="Segnaposto numero diapositiva 4"/>
          <p:cNvSpPr>
            <a:spLocks noGrp="1"/>
          </p:cNvSpPr>
          <p:nvPr>
            <p:ph type="sldNum" sz="quarter" idx="12"/>
          </p:nvPr>
        </p:nvSpPr>
        <p:spPr/>
        <p:txBody>
          <a:bodyPr/>
          <a:lstStyle/>
          <a:p>
            <a:pPr>
              <a:defRPr/>
            </a:pPr>
            <a:fld id="{25ECFC10-94A4-405F-BC7C-3D59512B763E}" type="slidenum">
              <a:rPr lang="it-IT"/>
              <a:pPr>
                <a:defRPr/>
              </a:pPr>
              <a:t>50</a:t>
            </a:fld>
            <a:endParaRPr lang="it-IT" dirty="0"/>
          </a:p>
        </p:txBody>
      </p:sp>
    </p:spTree>
  </p:cSld>
  <p:clrMapOvr>
    <a:masterClrMapping/>
  </p:clrMapOvr>
  <p:transition>
    <p:pull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214313" y="260350"/>
            <a:ext cx="8750300" cy="954088"/>
          </a:xfrm>
        </p:spPr>
        <p:txBody>
          <a:bodyPr/>
          <a:lstStyle/>
          <a:p>
            <a:pPr eaLnBrk="1" hangingPunct="1"/>
            <a:r>
              <a:rPr lang="it-IT" sz="2800" b="1" smtClean="0"/>
              <a:t>Il Medico Competente (MC)   </a:t>
            </a:r>
          </a:p>
        </p:txBody>
      </p:sp>
      <p:sp>
        <p:nvSpPr>
          <p:cNvPr id="38915" name="Rectangle 3"/>
          <p:cNvSpPr>
            <a:spLocks noGrp="1" noRot="1" noChangeArrowheads="1"/>
          </p:cNvSpPr>
          <p:nvPr>
            <p:ph type="body" sz="half" idx="1"/>
          </p:nvPr>
        </p:nvSpPr>
        <p:spPr>
          <a:xfrm>
            <a:off x="642938" y="1285875"/>
            <a:ext cx="7777162" cy="1008063"/>
          </a:xfrm>
        </p:spPr>
        <p:txBody>
          <a:bodyPr>
            <a:normAutofit fontScale="92500"/>
          </a:bodyPr>
          <a:lstStyle/>
          <a:p>
            <a:pPr marL="0" indent="0" algn="just" eaLnBrk="1" fontAlgn="auto" hangingPunct="1">
              <a:spcAft>
                <a:spcPts val="0"/>
              </a:spcAft>
              <a:buClr>
                <a:schemeClr val="accent3"/>
              </a:buClr>
              <a:buFont typeface="Wingdings" pitchFamily="2" charset="2"/>
              <a:buNone/>
              <a:defRPr/>
            </a:pPr>
            <a:r>
              <a:rPr lang="it-IT" sz="2000" i="1" dirty="0" smtClean="0">
                <a:latin typeface="+mj-lt"/>
              </a:rPr>
              <a:t>Medico […] che collabora con il Datore di Lavoro ai fini della valutazione dei rischi ed è nominato dallo stesso per effettuare la sorveglianza sanitaria </a:t>
            </a:r>
            <a:r>
              <a:rPr lang="it-IT" sz="2000" dirty="0" smtClean="0">
                <a:latin typeface="+mj-lt"/>
              </a:rPr>
              <a:t>(art. 2 c.1 </a:t>
            </a:r>
            <a:r>
              <a:rPr lang="it-IT" sz="2000" dirty="0" err="1" smtClean="0">
                <a:latin typeface="+mj-lt"/>
              </a:rPr>
              <a:t>lett</a:t>
            </a:r>
            <a:r>
              <a:rPr lang="it-IT" sz="2000" dirty="0" smtClean="0">
                <a:latin typeface="+mj-lt"/>
              </a:rPr>
              <a:t>. </a:t>
            </a:r>
            <a:r>
              <a:rPr lang="it-IT" sz="2000" i="1" dirty="0" smtClean="0">
                <a:latin typeface="+mj-lt"/>
              </a:rPr>
              <a:t>h)</a:t>
            </a:r>
            <a:r>
              <a:rPr lang="it-IT" sz="2000" dirty="0" smtClean="0">
                <a:latin typeface="+mj-lt"/>
              </a:rPr>
              <a:t> </a:t>
            </a:r>
            <a:r>
              <a:rPr lang="it-IT" sz="2000" dirty="0" err="1" smtClean="0">
                <a:latin typeface="+mj-lt"/>
              </a:rPr>
              <a:t>D.Lgs.</a:t>
            </a:r>
            <a:r>
              <a:rPr lang="it-IT" sz="2000" dirty="0" smtClean="0">
                <a:latin typeface="+mj-lt"/>
              </a:rPr>
              <a:t> 81/08).</a:t>
            </a:r>
          </a:p>
          <a:p>
            <a:pPr marL="0" indent="0" algn="just" eaLnBrk="1" fontAlgn="auto" hangingPunct="1">
              <a:spcAft>
                <a:spcPts val="0"/>
              </a:spcAft>
              <a:buClr>
                <a:schemeClr val="accent3"/>
              </a:buClr>
              <a:buFont typeface="Wingdings" pitchFamily="2" charset="2"/>
              <a:buNone/>
              <a:defRPr/>
            </a:pPr>
            <a:endParaRPr lang="it-IT" sz="2000" dirty="0" smtClean="0"/>
          </a:p>
        </p:txBody>
      </p:sp>
      <p:sp>
        <p:nvSpPr>
          <p:cNvPr id="7" name="Segnaposto piè di pagina 6"/>
          <p:cNvSpPr>
            <a:spLocks noGrp="1"/>
          </p:cNvSpPr>
          <p:nvPr>
            <p:ph type="ftr" sz="quarter" idx="10"/>
          </p:nvPr>
        </p:nvSpPr>
        <p:spPr/>
        <p:txBody>
          <a:bodyPr/>
          <a:lstStyle/>
          <a:p>
            <a:pPr>
              <a:defRPr/>
            </a:pPr>
            <a:r>
              <a:rPr lang="it-IT" smtClean="0"/>
              <a:t>dott.ssa Alessandra A. Muliere Medico Chirurgo Specialista in Medicina del Lavoro</a:t>
            </a:r>
            <a:endParaRPr lang="it-IT"/>
          </a:p>
        </p:txBody>
      </p:sp>
      <p:sp>
        <p:nvSpPr>
          <p:cNvPr id="48135" name="Segnaposto numero diapositiva 6"/>
          <p:cNvSpPr>
            <a:spLocks noGrp="1"/>
          </p:cNvSpPr>
          <p:nvPr>
            <p:ph type="sldNum" sz="quarter" idx="11"/>
          </p:nvPr>
        </p:nvSpPr>
        <p:spPr>
          <a:xfrm>
            <a:off x="8537575" y="6381750"/>
            <a:ext cx="534988" cy="360363"/>
          </a:xfrm>
        </p:spPr>
        <p:txBody>
          <a:bodyPr/>
          <a:lstStyle/>
          <a:p>
            <a:pPr>
              <a:defRPr/>
            </a:pPr>
            <a:fld id="{D4655197-C920-4C7C-9D58-B9F02FFF6235}" type="slidenum">
              <a:rPr lang="it-IT" smtClean="0"/>
              <a:pPr>
                <a:defRPr/>
              </a:pPr>
              <a:t>51</a:t>
            </a:fld>
            <a:endParaRPr lang="it-IT" smtClean="0"/>
          </a:p>
        </p:txBody>
      </p:sp>
      <p:sp>
        <p:nvSpPr>
          <p:cNvPr id="38916" name="Rectangle 7"/>
          <p:cNvSpPr>
            <a:spLocks noRot="1" noChangeArrowheads="1"/>
          </p:cNvSpPr>
          <p:nvPr/>
        </p:nvSpPr>
        <p:spPr bwMode="auto">
          <a:xfrm>
            <a:off x="1044575" y="2563813"/>
            <a:ext cx="7056438" cy="433387"/>
          </a:xfrm>
          <a:prstGeom prst="rect">
            <a:avLst/>
          </a:prstGeom>
          <a:noFill/>
          <a:ln w="6350">
            <a:noFill/>
            <a:miter lim="800000"/>
            <a:headEnd/>
            <a:tailEnd/>
          </a:ln>
        </p:spPr>
        <p:txBody>
          <a:bodyPr/>
          <a:lstStyle/>
          <a:p>
            <a:pPr>
              <a:spcBef>
                <a:spcPct val="20000"/>
              </a:spcBef>
              <a:buClr>
                <a:srgbClr val="C02500"/>
              </a:buClr>
              <a:buFont typeface="Wingdings" pitchFamily="2" charset="2"/>
              <a:buNone/>
              <a:defRPr/>
            </a:pPr>
            <a:r>
              <a:rPr lang="it-IT" sz="2400" dirty="0">
                <a:latin typeface="+mj-lt"/>
              </a:rPr>
              <a:t>Gli obblighi del Medico Competente sono:</a:t>
            </a:r>
          </a:p>
        </p:txBody>
      </p:sp>
      <p:sp>
        <p:nvSpPr>
          <p:cNvPr id="38917" name="Rectangle 8"/>
          <p:cNvSpPr>
            <a:spLocks noChangeArrowheads="1"/>
          </p:cNvSpPr>
          <p:nvPr/>
        </p:nvSpPr>
        <p:spPr bwMode="auto">
          <a:xfrm>
            <a:off x="641350" y="3335338"/>
            <a:ext cx="7861300" cy="2492375"/>
          </a:xfrm>
          <a:prstGeom prst="rect">
            <a:avLst/>
          </a:prstGeom>
          <a:noFill/>
          <a:ln w="9525">
            <a:noFill/>
            <a:miter lim="800000"/>
            <a:headEnd/>
            <a:tailEnd/>
          </a:ln>
        </p:spPr>
        <p:txBody>
          <a:bodyPr>
            <a:spAutoFit/>
          </a:bodyPr>
          <a:lstStyle/>
          <a:p>
            <a:pPr marL="441325" indent="-441325" algn="just">
              <a:spcBef>
                <a:spcPct val="40000"/>
              </a:spcBef>
              <a:buClr>
                <a:srgbClr val="C02500"/>
              </a:buClr>
              <a:buFont typeface="Wingdings" pitchFamily="2" charset="2"/>
              <a:buChar char="û"/>
              <a:defRPr/>
            </a:pPr>
            <a:r>
              <a:rPr lang="it-IT" sz="2000" u="none" dirty="0">
                <a:latin typeface="+mj-lt"/>
              </a:rPr>
              <a:t>collaborare con il </a:t>
            </a:r>
            <a:r>
              <a:rPr lang="it-IT" sz="2000" u="none" dirty="0" err="1">
                <a:latin typeface="+mj-lt"/>
              </a:rPr>
              <a:t>DL</a:t>
            </a:r>
            <a:r>
              <a:rPr lang="it-IT" sz="2000" u="none" dirty="0">
                <a:latin typeface="+mj-lt"/>
              </a:rPr>
              <a:t> e con il SPP alla valutazione dei rischi, alla predisposizione della prevenzione e alla pianificazione degli interventi di informazione e formazione dei lavoratori</a:t>
            </a:r>
          </a:p>
          <a:p>
            <a:pPr marL="441325" indent="-441325" algn="just">
              <a:spcBef>
                <a:spcPct val="40000"/>
              </a:spcBef>
              <a:buClr>
                <a:srgbClr val="C02500"/>
              </a:buClr>
              <a:buFont typeface="Wingdings" pitchFamily="2" charset="2"/>
              <a:buChar char="û"/>
              <a:defRPr/>
            </a:pPr>
            <a:r>
              <a:rPr lang="it-IT" sz="2000" u="none" dirty="0">
                <a:latin typeface="+mj-lt"/>
              </a:rPr>
              <a:t>programmare ed effettuare la sorveglianza sanitaria in funzione dei rischi specifici, istituendo, aggiornando e custodendo le cartelle sanitarie e di rischio dei lavoratori</a:t>
            </a:r>
          </a:p>
          <a:p>
            <a:pPr marL="441325" indent="-441325" algn="just">
              <a:spcBef>
                <a:spcPct val="40000"/>
              </a:spcBef>
              <a:buClr>
                <a:srgbClr val="C02500"/>
              </a:buClr>
              <a:buFont typeface="Wingdings" pitchFamily="2" charset="2"/>
              <a:buChar char="û"/>
              <a:defRPr/>
            </a:pPr>
            <a:r>
              <a:rPr lang="it-IT" sz="2000" u="none" dirty="0">
                <a:latin typeface="+mj-lt"/>
              </a:rPr>
              <a:t>visitare gli ambienti di lavoro</a:t>
            </a:r>
          </a:p>
        </p:txBody>
      </p:sp>
    </p:spTree>
  </p:cSld>
  <p:clrMapOvr>
    <a:masterClrMapping/>
  </p:clrMapOvr>
  <p:transition advClick="0" advTm="3000">
    <p:pull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Rot="1" noChangeArrowheads="1"/>
          </p:cNvSpPr>
          <p:nvPr>
            <p:ph type="title"/>
          </p:nvPr>
        </p:nvSpPr>
        <p:spPr>
          <a:xfrm>
            <a:off x="323850" y="260350"/>
            <a:ext cx="8640763" cy="647700"/>
          </a:xfrm>
        </p:spPr>
        <p:txBody>
          <a:bodyPr>
            <a:normAutofit fontScale="90000"/>
          </a:bodyPr>
          <a:lstStyle/>
          <a:p>
            <a:pPr eaLnBrk="1" fontAlgn="auto" hangingPunct="1">
              <a:spcAft>
                <a:spcPts val="0"/>
              </a:spcAft>
              <a:defRPr/>
            </a:pPr>
            <a:r>
              <a:rPr lang="it-IT" dirty="0" smtClean="0"/>
              <a:t>Accertamenti sanitari: perché</a:t>
            </a:r>
          </a:p>
        </p:txBody>
      </p:sp>
      <p:sp>
        <p:nvSpPr>
          <p:cNvPr id="39940" name="Rectangle 3"/>
          <p:cNvSpPr>
            <a:spLocks noGrp="1" noRot="1" noChangeArrowheads="1"/>
          </p:cNvSpPr>
          <p:nvPr>
            <p:ph idx="1"/>
          </p:nvPr>
        </p:nvSpPr>
        <p:spPr>
          <a:xfrm>
            <a:off x="323850" y="1412875"/>
            <a:ext cx="8424863" cy="4464397"/>
          </a:xfrm>
        </p:spPr>
        <p:txBody>
          <a:bodyPr>
            <a:normAutofit fontScale="92500" lnSpcReduction="10000"/>
          </a:bodyPr>
          <a:lstStyle/>
          <a:p>
            <a:pPr marL="274320" indent="-274320" eaLnBrk="1" fontAlgn="auto" hangingPunct="1">
              <a:lnSpc>
                <a:spcPct val="170000"/>
              </a:lnSpc>
              <a:spcAft>
                <a:spcPts val="0"/>
              </a:spcAft>
              <a:buClr>
                <a:schemeClr val="accent3"/>
              </a:buClr>
              <a:buFont typeface="Wingdings 2"/>
              <a:buChar char=""/>
              <a:defRPr/>
            </a:pPr>
            <a:r>
              <a:rPr lang="it-IT" dirty="0" smtClean="0">
                <a:latin typeface="+mj-lt"/>
              </a:rPr>
              <a:t>Stabilire lo stato di salute all’assunzione</a:t>
            </a:r>
          </a:p>
          <a:p>
            <a:pPr marL="274320" indent="-274320" eaLnBrk="1" fontAlgn="auto" hangingPunct="1">
              <a:lnSpc>
                <a:spcPct val="170000"/>
              </a:lnSpc>
              <a:spcAft>
                <a:spcPts val="0"/>
              </a:spcAft>
              <a:buClr>
                <a:schemeClr val="accent3"/>
              </a:buClr>
              <a:buFont typeface="Wingdings 2"/>
              <a:buChar char=""/>
              <a:defRPr/>
            </a:pPr>
            <a:r>
              <a:rPr lang="it-IT" dirty="0" smtClean="0">
                <a:latin typeface="+mj-lt"/>
              </a:rPr>
              <a:t>Individuare fattori individuali che aumentano il rischio</a:t>
            </a:r>
          </a:p>
          <a:p>
            <a:pPr marL="274320" indent="-274320" eaLnBrk="1" fontAlgn="auto" hangingPunct="1">
              <a:lnSpc>
                <a:spcPct val="170000"/>
              </a:lnSpc>
              <a:spcAft>
                <a:spcPts val="0"/>
              </a:spcAft>
              <a:buClr>
                <a:schemeClr val="accent3"/>
              </a:buClr>
              <a:buFont typeface="Wingdings 2"/>
              <a:buChar char=""/>
              <a:defRPr/>
            </a:pPr>
            <a:r>
              <a:rPr lang="it-IT" dirty="0" smtClean="0">
                <a:latin typeface="+mj-lt"/>
              </a:rPr>
              <a:t>Evidenziare malattie o sintomi in corso</a:t>
            </a:r>
            <a:br>
              <a:rPr lang="it-IT" dirty="0" smtClean="0">
                <a:latin typeface="+mj-lt"/>
              </a:rPr>
            </a:br>
            <a:r>
              <a:rPr lang="it-IT" dirty="0" smtClean="0">
                <a:latin typeface="+mj-lt"/>
              </a:rPr>
              <a:t>e prevenirne l’insorgenza</a:t>
            </a:r>
          </a:p>
          <a:p>
            <a:pPr marL="274320" indent="-274320" eaLnBrk="1" fontAlgn="auto" hangingPunct="1">
              <a:lnSpc>
                <a:spcPct val="170000"/>
              </a:lnSpc>
              <a:spcAft>
                <a:spcPts val="0"/>
              </a:spcAft>
              <a:buClr>
                <a:schemeClr val="accent3"/>
              </a:buClr>
              <a:buFont typeface="Wingdings 2"/>
              <a:buChar char=""/>
              <a:defRPr/>
            </a:pPr>
            <a:r>
              <a:rPr lang="it-IT" u="sng" dirty="0" smtClean="0">
                <a:latin typeface="+mj-lt"/>
              </a:rPr>
              <a:t>REDIGERE L’ANAMNESI (COSA FA NELLA VITA</a:t>
            </a:r>
            <a:r>
              <a:rPr lang="it-IT" dirty="0" smtClean="0">
                <a:latin typeface="+mj-lt"/>
              </a:rPr>
              <a:t>)</a:t>
            </a:r>
          </a:p>
        </p:txBody>
      </p:sp>
      <p:sp>
        <p:nvSpPr>
          <p:cNvPr id="6" name="Segnaposto piè di pagina 5"/>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7" name="Segnaposto numero diapositiva 4"/>
          <p:cNvSpPr>
            <a:spLocks noGrp="1"/>
          </p:cNvSpPr>
          <p:nvPr>
            <p:ph type="sldNum" sz="quarter" idx="12"/>
          </p:nvPr>
        </p:nvSpPr>
        <p:spPr/>
        <p:txBody>
          <a:bodyPr/>
          <a:lstStyle/>
          <a:p>
            <a:pPr>
              <a:defRPr/>
            </a:pPr>
            <a:fld id="{22553E7F-2A5A-4A12-8279-70B6312A990F}" type="slidenum">
              <a:rPr lang="it-IT"/>
              <a:pPr>
                <a:defRPr/>
              </a:pPr>
              <a:t>52</a:t>
            </a:fld>
            <a:endParaRPr lang="it-IT" dirty="0"/>
          </a:p>
        </p:txBody>
      </p:sp>
      <p:sp>
        <p:nvSpPr>
          <p:cNvPr id="61445" name="Text Box 4"/>
          <p:cNvSpPr txBox="1">
            <a:spLocks noChangeArrowheads="1"/>
          </p:cNvSpPr>
          <p:nvPr/>
        </p:nvSpPr>
        <p:spPr bwMode="auto">
          <a:xfrm>
            <a:off x="3708400" y="5229225"/>
            <a:ext cx="3384550" cy="366713"/>
          </a:xfrm>
          <a:prstGeom prst="rect">
            <a:avLst/>
          </a:prstGeom>
          <a:noFill/>
          <a:ln w="9525">
            <a:noFill/>
            <a:miter lim="800000"/>
            <a:headEnd/>
            <a:tailEnd/>
          </a:ln>
        </p:spPr>
        <p:txBody>
          <a:bodyPr>
            <a:spAutoFit/>
          </a:bodyPr>
          <a:lstStyle/>
          <a:p>
            <a:pPr>
              <a:spcBef>
                <a:spcPct val="50000"/>
              </a:spcBef>
            </a:pPr>
            <a:endParaRPr lang="it-IT" sz="1800" u="none"/>
          </a:p>
        </p:txBody>
      </p:sp>
    </p:spTree>
  </p:cSld>
  <p:clrMapOvr>
    <a:masterClrMapping/>
  </p:clrMapOvr>
  <p:transition>
    <p:pull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Rot="1" noChangeArrowheads="1"/>
          </p:cNvSpPr>
          <p:nvPr>
            <p:ph type="title"/>
          </p:nvPr>
        </p:nvSpPr>
        <p:spPr>
          <a:xfrm>
            <a:off x="0" y="500063"/>
            <a:ext cx="8640763" cy="928687"/>
          </a:xfrm>
        </p:spPr>
        <p:txBody>
          <a:bodyPr>
            <a:normAutofit fontScale="90000"/>
          </a:bodyPr>
          <a:lstStyle/>
          <a:p>
            <a:pPr algn="ctr" eaLnBrk="1" fontAlgn="auto" hangingPunct="1">
              <a:spcAft>
                <a:spcPts val="0"/>
              </a:spcAft>
              <a:defRPr/>
            </a:pPr>
            <a:r>
              <a:rPr lang="it-IT" dirty="0" smtClean="0"/>
              <a:t>Sorveglianza sanitaria. Definizione</a:t>
            </a:r>
          </a:p>
        </p:txBody>
      </p:sp>
      <p:sp>
        <p:nvSpPr>
          <p:cNvPr id="60422" name="Rectangle 4"/>
          <p:cNvSpPr>
            <a:spLocks noGrp="1" noRot="1" noChangeArrowheads="1"/>
          </p:cNvSpPr>
          <p:nvPr>
            <p:ph idx="1"/>
          </p:nvPr>
        </p:nvSpPr>
        <p:spPr>
          <a:xfrm>
            <a:off x="179388" y="1571625"/>
            <a:ext cx="8589962" cy="3214688"/>
          </a:xfrm>
        </p:spPr>
        <p:txBody>
          <a:bodyPr>
            <a:normAutofit fontScale="85000" lnSpcReduction="20000"/>
          </a:bodyPr>
          <a:lstStyle/>
          <a:p>
            <a:pPr marL="274320" indent="-274320" eaLnBrk="1" fontAlgn="auto" hangingPunct="1">
              <a:lnSpc>
                <a:spcPct val="110000"/>
              </a:lnSpc>
              <a:spcAft>
                <a:spcPts val="0"/>
              </a:spcAft>
              <a:buClr>
                <a:schemeClr val="accent3"/>
              </a:buClr>
              <a:buFont typeface="Wingdings 2"/>
              <a:buChar char=""/>
              <a:defRPr/>
            </a:pPr>
            <a:r>
              <a:rPr lang="it-IT" sz="3200" dirty="0" smtClean="0">
                <a:latin typeface="+mj-lt"/>
              </a:rPr>
              <a:t>Insieme di atti medici finalizzati alla tutela della salute e sicurezza dei lavoratori, in relazione all’ambiente di lavoro, ai fattori di rischio professionali e alle modalità di svolgimento dell’attività lavorativa</a:t>
            </a:r>
          </a:p>
          <a:p>
            <a:pPr marL="274320" indent="-274320" eaLnBrk="1" fontAlgn="auto" hangingPunct="1">
              <a:lnSpc>
                <a:spcPct val="110000"/>
              </a:lnSpc>
              <a:spcAft>
                <a:spcPts val="0"/>
              </a:spcAft>
              <a:buClr>
                <a:schemeClr val="accent3"/>
              </a:buClr>
              <a:buFont typeface="Wingdings 2"/>
              <a:buChar char=""/>
              <a:defRPr/>
            </a:pPr>
            <a:r>
              <a:rPr lang="it-IT" sz="3200" dirty="0" smtClean="0">
                <a:latin typeface="+mj-lt"/>
              </a:rPr>
              <a:t>la sorveglianza sanitaria è un’attività che COMPORTA  la partecipazione del medico alla valutazione del rischio</a:t>
            </a:r>
          </a:p>
          <a:p>
            <a:pPr marL="274320" indent="-274320" eaLnBrk="1" fontAlgn="auto" hangingPunct="1">
              <a:lnSpc>
                <a:spcPct val="110000"/>
              </a:lnSpc>
              <a:spcAft>
                <a:spcPts val="0"/>
              </a:spcAft>
              <a:buClr>
                <a:schemeClr val="accent3"/>
              </a:buClr>
              <a:buFont typeface="Wingdings" pitchFamily="2" charset="2"/>
              <a:buNone/>
              <a:defRPr/>
            </a:pPr>
            <a:endParaRPr lang="it-IT" sz="3200" dirty="0" smtClean="0"/>
          </a:p>
          <a:p>
            <a:pPr marL="274320" indent="-274320" eaLnBrk="1" fontAlgn="auto" hangingPunct="1">
              <a:lnSpc>
                <a:spcPct val="110000"/>
              </a:lnSpc>
              <a:spcAft>
                <a:spcPts val="0"/>
              </a:spcAft>
              <a:buClr>
                <a:schemeClr val="accent3"/>
              </a:buClr>
              <a:buFont typeface="Wingdings 2"/>
              <a:buChar char=""/>
              <a:defRPr/>
            </a:pPr>
            <a:endParaRPr lang="it-IT" sz="3200" dirty="0" smtClean="0"/>
          </a:p>
        </p:txBody>
      </p:sp>
      <p:sp>
        <p:nvSpPr>
          <p:cNvPr id="6" name="Segnaposto piè di pagina 5"/>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7" name="Segnaposto numero diapositiva 4"/>
          <p:cNvSpPr>
            <a:spLocks noGrp="1"/>
          </p:cNvSpPr>
          <p:nvPr>
            <p:ph type="sldNum" sz="quarter" idx="12"/>
          </p:nvPr>
        </p:nvSpPr>
        <p:spPr>
          <a:xfrm>
            <a:off x="8286750" y="6356350"/>
            <a:ext cx="642938" cy="365125"/>
          </a:xfrm>
        </p:spPr>
        <p:txBody>
          <a:bodyPr/>
          <a:lstStyle/>
          <a:p>
            <a:pPr algn="l">
              <a:defRPr/>
            </a:pPr>
            <a:fld id="{6220045D-0C27-41FF-8762-22C7901B556F}" type="slidenum">
              <a:rPr lang="it-IT"/>
              <a:pPr algn="l">
                <a:defRPr/>
              </a:pPr>
              <a:t>53</a:t>
            </a:fld>
            <a:endParaRPr lang="it-IT" dirty="0"/>
          </a:p>
        </p:txBody>
      </p:sp>
      <p:sp>
        <p:nvSpPr>
          <p:cNvPr id="62468" name="Text Box 3"/>
          <p:cNvSpPr txBox="1">
            <a:spLocks noChangeArrowheads="1"/>
          </p:cNvSpPr>
          <p:nvPr/>
        </p:nvSpPr>
        <p:spPr bwMode="auto">
          <a:xfrm>
            <a:off x="3708400" y="5229225"/>
            <a:ext cx="3384550" cy="366713"/>
          </a:xfrm>
          <a:prstGeom prst="rect">
            <a:avLst/>
          </a:prstGeom>
          <a:noFill/>
          <a:ln w="9525">
            <a:noFill/>
            <a:miter lim="800000"/>
            <a:headEnd/>
            <a:tailEnd/>
          </a:ln>
        </p:spPr>
        <p:txBody>
          <a:bodyPr>
            <a:spAutoFit/>
          </a:bodyPr>
          <a:lstStyle/>
          <a:p>
            <a:pPr>
              <a:spcBef>
                <a:spcPct val="50000"/>
              </a:spcBef>
            </a:pPr>
            <a:endParaRPr lang="it-IT" sz="1800" u="none"/>
          </a:p>
        </p:txBody>
      </p:sp>
    </p:spTree>
  </p:cSld>
  <p:clrMapOvr>
    <a:masterClrMapping/>
  </p:clrMapOvr>
  <p:transition advClick="0" advTm="3000">
    <p:pull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a:xfrm>
            <a:off x="179388" y="188913"/>
            <a:ext cx="8507412" cy="633412"/>
          </a:xfrm>
        </p:spPr>
        <p:txBody>
          <a:bodyPr>
            <a:normAutofit fontScale="90000"/>
          </a:bodyPr>
          <a:lstStyle/>
          <a:p>
            <a:pPr eaLnBrk="1" fontAlgn="auto" hangingPunct="1">
              <a:spcAft>
                <a:spcPts val="0"/>
              </a:spcAft>
              <a:defRPr/>
            </a:pPr>
            <a:r>
              <a:rPr lang="it-IT" dirty="0" smtClean="0"/>
              <a:t>Compiti del medico competente</a:t>
            </a:r>
          </a:p>
        </p:txBody>
      </p:sp>
      <p:graphicFrame>
        <p:nvGraphicFramePr>
          <p:cNvPr id="760835" name="Group 3"/>
          <p:cNvGraphicFramePr>
            <a:graphicFrameLocks noGrp="1"/>
          </p:cNvGraphicFramePr>
          <p:nvPr>
            <p:ph type="tbl" idx="1"/>
          </p:nvPr>
        </p:nvGraphicFramePr>
        <p:xfrm>
          <a:off x="395288" y="1125538"/>
          <a:ext cx="8248678" cy="4991412"/>
        </p:xfrm>
        <a:graphic>
          <a:graphicData uri="http://schemas.openxmlformats.org/drawingml/2006/table">
            <a:tbl>
              <a:tblPr/>
              <a:tblGrid>
                <a:gridCol w="8248678"/>
              </a:tblGrid>
              <a:tr h="1002582">
                <a:tc>
                  <a:txBody>
                    <a:bodyPr/>
                    <a:lstStyle/>
                    <a:p>
                      <a:pPr marL="0" marR="0" lvl="0" indent="0" algn="l" defTabSz="914400" rtl="0" eaLnBrk="1" fontAlgn="base" latinLnBrk="0" hangingPunct="1">
                        <a:lnSpc>
                          <a:spcPct val="100000"/>
                        </a:lnSpc>
                        <a:spcBef>
                          <a:spcPct val="20000"/>
                        </a:spcBef>
                        <a:spcAft>
                          <a:spcPct val="0"/>
                        </a:spcAft>
                        <a:buClr>
                          <a:srgbClr val="C02500"/>
                        </a:buClr>
                        <a:buSzTx/>
                        <a:buFont typeface="Wingdings" pitchFamily="2" charset="2"/>
                        <a:buNone/>
                        <a:tabLst/>
                      </a:pPr>
                      <a:r>
                        <a:rPr kumimoji="0" lang="it-IT" sz="2400" b="0" i="0" u="none" strike="noStrike" cap="none" normalizeH="0" baseline="0" dirty="0" smtClean="0">
                          <a:ln>
                            <a:noFill/>
                          </a:ln>
                          <a:solidFill>
                            <a:srgbClr val="000000"/>
                          </a:solidFill>
                          <a:effectLst/>
                          <a:latin typeface="+mj-lt"/>
                        </a:rPr>
                        <a:t>Programma ed effettua la sorveglianza sanitaria</a:t>
                      </a:r>
                    </a:p>
                    <a:p>
                      <a:pPr marL="0" marR="0" lvl="0" indent="0" algn="l" defTabSz="914400" rtl="0" eaLnBrk="1" fontAlgn="base" latinLnBrk="0" hangingPunct="1">
                        <a:lnSpc>
                          <a:spcPct val="100000"/>
                        </a:lnSpc>
                        <a:spcBef>
                          <a:spcPct val="20000"/>
                        </a:spcBef>
                        <a:spcAft>
                          <a:spcPct val="0"/>
                        </a:spcAft>
                        <a:buClr>
                          <a:srgbClr val="C02500"/>
                        </a:buClr>
                        <a:buSzTx/>
                        <a:buFont typeface="Wingdings" pitchFamily="2" charset="2"/>
                        <a:buNone/>
                        <a:tabLst/>
                      </a:pPr>
                      <a:r>
                        <a:rPr kumimoji="0" lang="it-IT" sz="2400" b="0" i="0" u="none" strike="noStrike" cap="none" normalizeH="0" baseline="0" dirty="0" smtClean="0">
                          <a:ln>
                            <a:noFill/>
                          </a:ln>
                          <a:solidFill>
                            <a:srgbClr val="000000"/>
                          </a:solidFill>
                          <a:effectLst/>
                          <a:latin typeface="+mj-lt"/>
                        </a:rPr>
                        <a:t>Istituisce la cartella sanitaria e di rischio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1100">
                <a:tc>
                  <a:txBody>
                    <a:bodyPr/>
                    <a:lstStyle/>
                    <a:p>
                      <a:pPr marL="0" marR="0" lvl="0" indent="0" algn="l" defTabSz="914400" rtl="0" eaLnBrk="1" fontAlgn="base" latinLnBrk="0" hangingPunct="1">
                        <a:lnSpc>
                          <a:spcPct val="100000"/>
                        </a:lnSpc>
                        <a:spcBef>
                          <a:spcPct val="20000"/>
                        </a:spcBef>
                        <a:spcAft>
                          <a:spcPct val="0"/>
                        </a:spcAft>
                        <a:buClr>
                          <a:srgbClr val="C02500"/>
                        </a:buClr>
                        <a:buSzTx/>
                        <a:buFont typeface="Wingdings" pitchFamily="2" charset="2"/>
                        <a:buNone/>
                        <a:tabLst/>
                      </a:pPr>
                      <a:r>
                        <a:rPr kumimoji="0" lang="it-IT" sz="2400" b="0" i="0" u="none" strike="noStrike" cap="none" normalizeH="0" baseline="0" dirty="0" smtClean="0">
                          <a:ln>
                            <a:noFill/>
                          </a:ln>
                          <a:solidFill>
                            <a:srgbClr val="000000"/>
                          </a:solidFill>
                          <a:effectLst/>
                          <a:latin typeface="+mj-lt"/>
                        </a:rPr>
                        <a:t>Consegna al </a:t>
                      </a:r>
                      <a:r>
                        <a:rPr kumimoji="0" lang="it-IT" sz="2400" b="0" i="0" u="none" strike="noStrike" cap="none" normalizeH="0" baseline="0" dirty="0" err="1" smtClean="0">
                          <a:ln>
                            <a:noFill/>
                          </a:ln>
                          <a:solidFill>
                            <a:srgbClr val="000000"/>
                          </a:solidFill>
                          <a:effectLst/>
                          <a:latin typeface="+mj-lt"/>
                        </a:rPr>
                        <a:t>DL</a:t>
                      </a:r>
                      <a:r>
                        <a:rPr kumimoji="0" lang="it-IT" sz="2400" b="0" i="0" u="none" strike="noStrike" cap="none" normalizeH="0" baseline="0" dirty="0" smtClean="0">
                          <a:ln>
                            <a:noFill/>
                          </a:ln>
                          <a:solidFill>
                            <a:srgbClr val="000000"/>
                          </a:solidFill>
                          <a:effectLst/>
                          <a:latin typeface="+mj-lt"/>
                        </a:rPr>
                        <a:t> / al lavoratore / all’ISPESL la documentazione sanitaria alla cessazione del rapporto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3933">
                <a:tc>
                  <a:txBody>
                    <a:bodyPr/>
                    <a:lstStyle/>
                    <a:p>
                      <a:pPr marL="0" marR="0" lvl="0" indent="0" algn="l" defTabSz="914400" rtl="0" eaLnBrk="1" fontAlgn="base" latinLnBrk="0" hangingPunct="1">
                        <a:lnSpc>
                          <a:spcPct val="100000"/>
                        </a:lnSpc>
                        <a:spcBef>
                          <a:spcPct val="20000"/>
                        </a:spcBef>
                        <a:spcAft>
                          <a:spcPct val="0"/>
                        </a:spcAft>
                        <a:buClr>
                          <a:srgbClr val="C02500"/>
                        </a:buClr>
                        <a:buSzTx/>
                        <a:buFont typeface="Wingdings" pitchFamily="2" charset="2"/>
                        <a:buNone/>
                        <a:tabLst/>
                      </a:pPr>
                      <a:r>
                        <a:rPr kumimoji="0" lang="it-IT" sz="2400" b="0" i="0" u="none" strike="noStrike" cap="none" normalizeH="0" baseline="0" dirty="0" smtClean="0">
                          <a:ln>
                            <a:noFill/>
                          </a:ln>
                          <a:solidFill>
                            <a:srgbClr val="000000"/>
                          </a:solidFill>
                          <a:effectLst/>
                          <a:latin typeface="+mj-lt"/>
                        </a:rPr>
                        <a:t>Informa sul significato sorveglianza sanitaria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3595">
                <a:tc>
                  <a:txBody>
                    <a:bodyPr/>
                    <a:lstStyle/>
                    <a:p>
                      <a:pPr marL="0" marR="0" lvl="0" indent="0" algn="l" defTabSz="914400" rtl="0" eaLnBrk="1" fontAlgn="base" latinLnBrk="0" hangingPunct="1">
                        <a:lnSpc>
                          <a:spcPct val="100000"/>
                        </a:lnSpc>
                        <a:spcBef>
                          <a:spcPct val="20000"/>
                        </a:spcBef>
                        <a:spcAft>
                          <a:spcPct val="0"/>
                        </a:spcAft>
                        <a:buClr>
                          <a:srgbClr val="C02500"/>
                        </a:buClr>
                        <a:buSzTx/>
                        <a:buFont typeface="Wingdings" pitchFamily="2" charset="2"/>
                        <a:buNone/>
                        <a:tabLst/>
                      </a:pPr>
                      <a:r>
                        <a:rPr kumimoji="0" lang="it-IT" sz="2400" b="0" i="0" u="none" strike="noStrike" cap="none" normalizeH="0" baseline="0" dirty="0" smtClean="0">
                          <a:ln>
                            <a:noFill/>
                          </a:ln>
                          <a:solidFill>
                            <a:srgbClr val="000000"/>
                          </a:solidFill>
                          <a:effectLst/>
                          <a:latin typeface="+mj-lt"/>
                        </a:rPr>
                        <a:t>Visita gli ambienti di lavoro almeno una volta all’anno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2582">
                <a:tc>
                  <a:txBody>
                    <a:bodyPr/>
                    <a:lstStyle/>
                    <a:p>
                      <a:pPr marL="0" marR="0" lvl="0" indent="0" algn="l" defTabSz="914400" rtl="0" eaLnBrk="1" fontAlgn="base" latinLnBrk="0" hangingPunct="1">
                        <a:lnSpc>
                          <a:spcPct val="100000"/>
                        </a:lnSpc>
                        <a:spcBef>
                          <a:spcPct val="20000"/>
                        </a:spcBef>
                        <a:spcAft>
                          <a:spcPct val="0"/>
                        </a:spcAft>
                        <a:buClr>
                          <a:srgbClr val="C02500"/>
                        </a:buClr>
                        <a:buSzTx/>
                        <a:buFont typeface="Wingdings" pitchFamily="2" charset="2"/>
                        <a:buNone/>
                        <a:tabLst/>
                      </a:pPr>
                      <a:r>
                        <a:rPr kumimoji="0" lang="it-IT" sz="2400" b="0" i="0" u="none" strike="noStrike" cap="none" normalizeH="0" baseline="0" dirty="0" smtClean="0">
                          <a:ln>
                            <a:noFill/>
                          </a:ln>
                          <a:solidFill>
                            <a:srgbClr val="000000"/>
                          </a:solidFill>
                          <a:effectLst/>
                          <a:latin typeface="+mj-lt"/>
                        </a:rPr>
                        <a:t>Partecipa alla programmazione del controllo dell’esposizione ai fini della sorveglianza sanitaria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egnaposto piè di pagina 4"/>
          <p:cNvSpPr>
            <a:spLocks noGrp="1"/>
          </p:cNvSpPr>
          <p:nvPr>
            <p:ph type="ftr" sz="quarter" idx="10"/>
          </p:nvPr>
        </p:nvSpPr>
        <p:spPr/>
        <p:txBody>
          <a:bodyPr/>
          <a:lstStyle/>
          <a:p>
            <a:pPr>
              <a:defRPr/>
            </a:pPr>
            <a:r>
              <a:rPr lang="it-IT" smtClean="0"/>
              <a:t>dott.ssa Alessandra A. Muliere Medico Chirurgo Specialista in Medicina del Lavoro</a:t>
            </a:r>
            <a:endParaRPr lang="it-IT"/>
          </a:p>
        </p:txBody>
      </p:sp>
      <p:sp>
        <p:nvSpPr>
          <p:cNvPr id="19" name="Segnaposto numero diapositiva 4"/>
          <p:cNvSpPr>
            <a:spLocks noGrp="1"/>
          </p:cNvSpPr>
          <p:nvPr>
            <p:ph type="sldNum" sz="quarter" idx="11"/>
          </p:nvPr>
        </p:nvSpPr>
        <p:spPr/>
        <p:txBody>
          <a:bodyPr/>
          <a:lstStyle/>
          <a:p>
            <a:pPr>
              <a:defRPr/>
            </a:pPr>
            <a:fld id="{76909C13-A74E-425B-81A6-3C515005871F}" type="slidenum">
              <a:rPr lang="it-IT"/>
              <a:pPr>
                <a:defRPr/>
              </a:pPr>
              <a:t>54</a:t>
            </a:fld>
            <a:endParaRPr lang="it-IT" dirty="0"/>
          </a:p>
        </p:txBody>
      </p:sp>
    </p:spTree>
  </p:cSld>
  <p:clrMapOvr>
    <a:masterClrMapping/>
  </p:clrMapOvr>
  <p:transition advClick="0" advTm="3000">
    <p:pull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2"/>
          <p:cNvSpPr>
            <a:spLocks noGrp="1" noChangeArrowheads="1"/>
          </p:cNvSpPr>
          <p:nvPr>
            <p:ph type="title"/>
          </p:nvPr>
        </p:nvSpPr>
        <p:spPr>
          <a:xfrm>
            <a:off x="179388" y="274638"/>
            <a:ext cx="8785225" cy="633412"/>
          </a:xfrm>
        </p:spPr>
        <p:txBody>
          <a:bodyPr>
            <a:normAutofit fontScale="90000"/>
          </a:bodyPr>
          <a:lstStyle/>
          <a:p>
            <a:pPr eaLnBrk="1" fontAlgn="auto" hangingPunct="1">
              <a:spcAft>
                <a:spcPts val="0"/>
              </a:spcAft>
              <a:defRPr/>
            </a:pPr>
            <a:r>
              <a:rPr lang="it-IT" dirty="0" smtClean="0"/>
              <a:t>Compiti del MC : art 40 e 41</a:t>
            </a:r>
          </a:p>
        </p:txBody>
      </p:sp>
      <p:graphicFrame>
        <p:nvGraphicFramePr>
          <p:cNvPr id="762883" name="Group 3"/>
          <p:cNvGraphicFramePr>
            <a:graphicFrameLocks noGrp="1"/>
          </p:cNvGraphicFramePr>
          <p:nvPr>
            <p:ph type="tbl" idx="1"/>
          </p:nvPr>
        </p:nvGraphicFramePr>
        <p:xfrm>
          <a:off x="285750" y="1357313"/>
          <a:ext cx="8501121" cy="2643206"/>
        </p:xfrm>
        <a:graphic>
          <a:graphicData uri="http://schemas.openxmlformats.org/drawingml/2006/table">
            <a:tbl>
              <a:tblPr/>
              <a:tblGrid>
                <a:gridCol w="8501121"/>
              </a:tblGrid>
              <a:tr h="1478362">
                <a:tc>
                  <a:txBody>
                    <a:bodyPr/>
                    <a:lstStyle/>
                    <a:p>
                      <a:pPr marL="0" marR="0" lvl="0" indent="0" algn="l" defTabSz="914400" rtl="0" eaLnBrk="1" fontAlgn="base" latinLnBrk="0" hangingPunct="1">
                        <a:lnSpc>
                          <a:spcPct val="100000"/>
                        </a:lnSpc>
                        <a:spcBef>
                          <a:spcPct val="20000"/>
                        </a:spcBef>
                        <a:spcAft>
                          <a:spcPct val="0"/>
                        </a:spcAft>
                        <a:buClr>
                          <a:srgbClr val="C02500"/>
                        </a:buClr>
                        <a:buSzTx/>
                        <a:buFont typeface="Wingdings" pitchFamily="2" charset="2"/>
                        <a:buNone/>
                        <a:tabLst/>
                      </a:pPr>
                      <a:r>
                        <a:rPr kumimoji="0" lang="it-IT" sz="2400" b="0" i="0" u="none" strike="noStrike" cap="none" normalizeH="0" baseline="0" dirty="0" smtClean="0">
                          <a:ln>
                            <a:noFill/>
                          </a:ln>
                          <a:solidFill>
                            <a:srgbClr val="000000"/>
                          </a:solidFill>
                          <a:effectLst/>
                          <a:latin typeface="+mj-lt"/>
                        </a:rPr>
                        <a:t>Trasmette al Servizio Sanitario competente per territorio le informazioni sulla sorveglianza sanitaria con le informazioni di rischio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4844">
                <a:tc>
                  <a:txBody>
                    <a:bodyPr/>
                    <a:lstStyle/>
                    <a:p>
                      <a:pPr marL="0" marR="0" lvl="0" indent="0" algn="l" defTabSz="914400" rtl="0" eaLnBrk="1" fontAlgn="base" latinLnBrk="0" hangingPunct="1">
                        <a:lnSpc>
                          <a:spcPct val="100000"/>
                        </a:lnSpc>
                        <a:spcBef>
                          <a:spcPct val="20000"/>
                        </a:spcBef>
                        <a:spcAft>
                          <a:spcPct val="0"/>
                        </a:spcAft>
                        <a:buClr>
                          <a:srgbClr val="C02500"/>
                        </a:buClr>
                        <a:buSzTx/>
                        <a:buFont typeface="Wingdings" pitchFamily="2" charset="2"/>
                        <a:buNone/>
                        <a:tabLst/>
                      </a:pPr>
                      <a:r>
                        <a:rPr kumimoji="0" lang="it-IT" sz="2400" b="0" i="0" u="none" strike="noStrike" cap="none" normalizeH="0" baseline="0" dirty="0" smtClean="0">
                          <a:ln>
                            <a:noFill/>
                          </a:ln>
                          <a:solidFill>
                            <a:srgbClr val="000000"/>
                          </a:solidFill>
                          <a:effectLst/>
                          <a:latin typeface="+mj-lt"/>
                        </a:rPr>
                        <a:t>Allega gli esiti delle visite alla cartella sanitaria e di rischio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Segnaposto piè di pagina 5"/>
          <p:cNvSpPr>
            <a:spLocks noGrp="1"/>
          </p:cNvSpPr>
          <p:nvPr>
            <p:ph type="ftr" sz="quarter" idx="10"/>
          </p:nvPr>
        </p:nvSpPr>
        <p:spPr/>
        <p:txBody>
          <a:bodyPr/>
          <a:lstStyle/>
          <a:p>
            <a:pPr>
              <a:defRPr/>
            </a:pPr>
            <a:r>
              <a:rPr lang="it-IT" smtClean="0"/>
              <a:t>dott.ssa Alessandra A. Muliere Medico Chirurgo Specialista in Medicina del Lavoro</a:t>
            </a:r>
            <a:endParaRPr lang="it-IT"/>
          </a:p>
        </p:txBody>
      </p:sp>
      <p:sp>
        <p:nvSpPr>
          <p:cNvPr id="14" name="Segnaposto numero diapositiva 4"/>
          <p:cNvSpPr>
            <a:spLocks noGrp="1"/>
          </p:cNvSpPr>
          <p:nvPr>
            <p:ph type="sldNum" sz="quarter" idx="11"/>
          </p:nvPr>
        </p:nvSpPr>
        <p:spPr/>
        <p:txBody>
          <a:bodyPr/>
          <a:lstStyle/>
          <a:p>
            <a:pPr>
              <a:defRPr/>
            </a:pPr>
            <a:fld id="{598ED7F1-A838-4708-B089-EC5BB00E57E1}" type="slidenum">
              <a:rPr lang="it-IT"/>
              <a:pPr>
                <a:defRPr/>
              </a:pPr>
              <a:t>55</a:t>
            </a:fld>
            <a:endParaRPr lang="it-IT" dirty="0"/>
          </a:p>
        </p:txBody>
      </p:sp>
      <p:sp>
        <p:nvSpPr>
          <p:cNvPr id="64525" name="Rectangle 11"/>
          <p:cNvSpPr>
            <a:spLocks noGrp="1" noRot="1" noChangeArrowheads="1"/>
          </p:cNvSpPr>
          <p:nvPr>
            <p:ph type="body" idx="4294967295"/>
          </p:nvPr>
        </p:nvSpPr>
        <p:spPr>
          <a:xfrm>
            <a:off x="0" y="2214563"/>
            <a:ext cx="8501063" cy="3214687"/>
          </a:xfrm>
        </p:spPr>
        <p:txBody>
          <a:bodyPr>
            <a:normAutofit lnSpcReduction="10000"/>
          </a:bodyPr>
          <a:lstStyle/>
          <a:p>
            <a:pPr marL="274320" indent="-274320" eaLnBrk="1" fontAlgn="auto" hangingPunct="1">
              <a:spcAft>
                <a:spcPts val="0"/>
              </a:spcAft>
              <a:buClr>
                <a:schemeClr val="accent3"/>
              </a:buClr>
              <a:buFont typeface="Wingdings 2"/>
              <a:buChar char=""/>
              <a:defRPr/>
            </a:pPr>
            <a:endParaRPr lang="it-IT" dirty="0" smtClean="0"/>
          </a:p>
          <a:p>
            <a:pPr marL="274320" indent="-274320" eaLnBrk="1" fontAlgn="auto" hangingPunct="1">
              <a:spcAft>
                <a:spcPts val="0"/>
              </a:spcAft>
              <a:buClr>
                <a:schemeClr val="accent3"/>
              </a:buClr>
              <a:buFont typeface="Wingdings 2"/>
              <a:buChar char=""/>
              <a:defRPr/>
            </a:pPr>
            <a:endParaRPr lang="it-IT" dirty="0" smtClean="0"/>
          </a:p>
          <a:p>
            <a:pPr marL="274320" indent="-274320" eaLnBrk="1" fontAlgn="auto" hangingPunct="1">
              <a:spcAft>
                <a:spcPts val="0"/>
              </a:spcAft>
              <a:buClr>
                <a:schemeClr val="accent3"/>
              </a:buClr>
              <a:buFont typeface="Wingdings 2"/>
              <a:buChar char=""/>
              <a:defRPr/>
            </a:pPr>
            <a:endParaRPr lang="it-IT" dirty="0" smtClean="0"/>
          </a:p>
          <a:p>
            <a:pPr marL="274320" indent="-274320" eaLnBrk="1" fontAlgn="auto" hangingPunct="1">
              <a:spcAft>
                <a:spcPts val="0"/>
              </a:spcAft>
              <a:buClr>
                <a:schemeClr val="accent3"/>
              </a:buClr>
              <a:buFont typeface="Wingdings 2"/>
              <a:buChar char=""/>
              <a:defRPr/>
            </a:pPr>
            <a:endParaRPr lang="it-IT" dirty="0" smtClean="0"/>
          </a:p>
          <a:p>
            <a:pPr marL="274320" indent="-274320" algn="ctr" eaLnBrk="1" fontAlgn="auto" hangingPunct="1">
              <a:spcAft>
                <a:spcPts val="0"/>
              </a:spcAft>
              <a:buClr>
                <a:schemeClr val="accent3"/>
              </a:buClr>
              <a:buFont typeface="Wingdings" pitchFamily="2" charset="2"/>
              <a:buNone/>
              <a:defRPr/>
            </a:pPr>
            <a:r>
              <a:rPr lang="it-IT" sz="2400" b="1" dirty="0" smtClean="0">
                <a:latin typeface="+mj-lt"/>
              </a:rPr>
              <a:t>Con il </a:t>
            </a:r>
            <a:r>
              <a:rPr lang="it-IT" sz="2400" b="1" dirty="0" err="1" smtClean="0">
                <a:latin typeface="+mj-lt"/>
              </a:rPr>
              <a:t>D.Lgs.</a:t>
            </a:r>
            <a:r>
              <a:rPr lang="it-IT" sz="2400" b="1" dirty="0" smtClean="0">
                <a:latin typeface="+mj-lt"/>
              </a:rPr>
              <a:t> 81/2008 i compiti del </a:t>
            </a:r>
            <a:r>
              <a:rPr lang="it-IT" sz="2400" b="1" dirty="0" err="1" smtClean="0">
                <a:latin typeface="+mj-lt"/>
              </a:rPr>
              <a:t>MC</a:t>
            </a:r>
            <a:r>
              <a:rPr lang="it-IT" sz="2400" b="1" dirty="0" smtClean="0">
                <a:latin typeface="+mj-lt"/>
              </a:rPr>
              <a:t> sono rafforzati e si sottolinea con forza l’importanza del coinvolgimento nella VDR</a:t>
            </a:r>
          </a:p>
        </p:txBody>
      </p:sp>
    </p:spTree>
  </p:cSld>
  <p:clrMapOvr>
    <a:masterClrMapping/>
  </p:clrMapOvr>
  <p:transition advClick="0" advTm="3000">
    <p:pull dir="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9" name="Rectangle 11"/>
          <p:cNvSpPr>
            <a:spLocks noGrp="1" noRot="1" noChangeArrowheads="1"/>
          </p:cNvSpPr>
          <p:nvPr>
            <p:ph type="title"/>
          </p:nvPr>
        </p:nvSpPr>
        <p:spPr>
          <a:xfrm>
            <a:off x="611188" y="357188"/>
            <a:ext cx="8229600" cy="1000125"/>
          </a:xfrm>
        </p:spPr>
        <p:txBody>
          <a:bodyPr>
            <a:normAutofit fontScale="90000"/>
          </a:bodyPr>
          <a:lstStyle/>
          <a:p>
            <a:pPr eaLnBrk="1" fontAlgn="auto" hangingPunct="1">
              <a:spcAft>
                <a:spcPts val="0"/>
              </a:spcAft>
              <a:defRPr/>
            </a:pPr>
            <a:r>
              <a:rPr lang="it-IT" dirty="0" smtClean="0"/>
              <a:t>Cosa fa il </a:t>
            </a:r>
            <a:r>
              <a:rPr lang="it-IT" dirty="0" err="1" smtClean="0"/>
              <a:t>MC</a:t>
            </a:r>
            <a:r>
              <a:rPr lang="it-IT" dirty="0" smtClean="0"/>
              <a:t> sulla base della VDR</a:t>
            </a:r>
          </a:p>
        </p:txBody>
      </p:sp>
      <p:graphicFrame>
        <p:nvGraphicFramePr>
          <p:cNvPr id="2050" name="Organization Chart 2"/>
          <p:cNvGraphicFramePr>
            <a:graphicFrameLocks/>
          </p:cNvGraphicFramePr>
          <p:nvPr>
            <p:ph type="dgm" idx="1"/>
          </p:nvPr>
        </p:nvGraphicFramePr>
        <p:xfrm>
          <a:off x="395288" y="1571625"/>
          <a:ext cx="8229600" cy="4233863"/>
        </p:xfrm>
        <a:graphic>
          <a:graphicData uri="http://schemas.openxmlformats.org/drawingml/2006/compatibility">
            <com:legacyDrawing xmlns:com="http://schemas.openxmlformats.org/drawingml/2006/compatibility" spid="_x0000_s2050"/>
          </a:graphicData>
        </a:graphic>
      </p:graphicFrame>
      <p:sp>
        <p:nvSpPr>
          <p:cNvPr id="5" name="Segnaposto piè di pagina 4"/>
          <p:cNvSpPr>
            <a:spLocks noGrp="1"/>
          </p:cNvSpPr>
          <p:nvPr>
            <p:ph type="ftr" sz="quarter" idx="10"/>
          </p:nvPr>
        </p:nvSpPr>
        <p:spPr/>
        <p:txBody>
          <a:bodyPr/>
          <a:lstStyle/>
          <a:p>
            <a:pPr>
              <a:defRPr/>
            </a:pPr>
            <a:r>
              <a:rPr lang="it-IT" smtClean="0"/>
              <a:t>dott.ssa Alessandra A. Muliere Medico Chirurgo Specialista in Medicina del Lavoro</a:t>
            </a:r>
            <a:endParaRPr lang="it-IT"/>
          </a:p>
        </p:txBody>
      </p:sp>
      <p:sp>
        <p:nvSpPr>
          <p:cNvPr id="6" name="Segnaposto numero diapositiva 4"/>
          <p:cNvSpPr>
            <a:spLocks noGrp="1"/>
          </p:cNvSpPr>
          <p:nvPr>
            <p:ph type="sldNum" sz="quarter" idx="11"/>
          </p:nvPr>
        </p:nvSpPr>
        <p:spPr/>
        <p:txBody>
          <a:bodyPr/>
          <a:lstStyle/>
          <a:p>
            <a:pPr>
              <a:defRPr/>
            </a:pPr>
            <a:fld id="{9B6758B2-67AA-48A7-8C8A-F8307BBAC656}" type="slidenum">
              <a:rPr lang="it-IT"/>
              <a:pPr>
                <a:defRPr/>
              </a:pPr>
              <a:t>56</a:t>
            </a:fld>
            <a:endParaRPr lang="it-IT" dirty="0"/>
          </a:p>
        </p:txBody>
      </p:sp>
    </p:spTree>
  </p:cSld>
  <p:clrMapOvr>
    <a:masterClrMapping/>
  </p:clrMapOvr>
  <p:transition advClick="0" advTm="3000">
    <p:pull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857250" y="333375"/>
            <a:ext cx="7215188" cy="1023938"/>
          </a:xfrm>
        </p:spPr>
        <p:txBody>
          <a:bodyPr/>
          <a:lstStyle/>
          <a:p>
            <a:pPr algn="ctr" eaLnBrk="1" hangingPunct="1"/>
            <a:r>
              <a:rPr lang="it-IT" smtClean="0"/>
              <a:t>Giudizio di idoneità</a:t>
            </a:r>
            <a:endParaRPr lang="it-IT" sz="3600" smtClean="0">
              <a:solidFill>
                <a:srgbClr val="000099"/>
              </a:solidFill>
            </a:endParaRPr>
          </a:p>
        </p:txBody>
      </p:sp>
      <p:sp>
        <p:nvSpPr>
          <p:cNvPr id="41988" name="Rectangle 3"/>
          <p:cNvSpPr>
            <a:spLocks noGrp="1" noRot="1" noChangeArrowheads="1"/>
          </p:cNvSpPr>
          <p:nvPr>
            <p:ph idx="1"/>
          </p:nvPr>
        </p:nvSpPr>
        <p:spPr>
          <a:xfrm>
            <a:off x="468313" y="1196975"/>
            <a:ext cx="8424862" cy="4606925"/>
          </a:xfrm>
        </p:spPr>
        <p:txBody>
          <a:bodyPr>
            <a:normAutofit lnSpcReduction="10000"/>
          </a:bodyPr>
          <a:lstStyle/>
          <a:p>
            <a:pPr marL="274320" indent="-274320" eaLnBrk="1" fontAlgn="auto" hangingPunct="1">
              <a:lnSpc>
                <a:spcPct val="180000"/>
              </a:lnSpc>
              <a:spcAft>
                <a:spcPts val="0"/>
              </a:spcAft>
              <a:buClr>
                <a:schemeClr val="accent3"/>
              </a:buClr>
              <a:buFont typeface="Wingdings" pitchFamily="2" charset="2"/>
              <a:buNone/>
              <a:defRPr/>
            </a:pPr>
            <a:r>
              <a:rPr lang="it-IT" sz="3200" b="1" dirty="0" smtClean="0">
                <a:latin typeface="+mj-lt"/>
              </a:rPr>
              <a:t>Sulla base degli accertamenti effettuati </a:t>
            </a:r>
          </a:p>
          <a:p>
            <a:pPr marL="274320" indent="-274320" eaLnBrk="1" fontAlgn="auto" hangingPunct="1">
              <a:lnSpc>
                <a:spcPct val="180000"/>
              </a:lnSpc>
              <a:spcAft>
                <a:spcPts val="0"/>
              </a:spcAft>
              <a:buClr>
                <a:schemeClr val="accent3"/>
              </a:buClr>
              <a:buFont typeface="Wingdings 2"/>
              <a:buChar char=""/>
              <a:defRPr/>
            </a:pPr>
            <a:r>
              <a:rPr lang="it-IT" sz="3200" dirty="0" smtClean="0">
                <a:latin typeface="+mj-lt"/>
              </a:rPr>
              <a:t>Idoneità alla mansione specifica</a:t>
            </a:r>
          </a:p>
          <a:p>
            <a:pPr marL="274320" indent="-274320" eaLnBrk="1" fontAlgn="auto" hangingPunct="1">
              <a:lnSpc>
                <a:spcPct val="180000"/>
              </a:lnSpc>
              <a:spcAft>
                <a:spcPts val="0"/>
              </a:spcAft>
              <a:buClr>
                <a:schemeClr val="accent3"/>
              </a:buClr>
              <a:buFont typeface="Wingdings 2"/>
              <a:buChar char=""/>
              <a:defRPr/>
            </a:pPr>
            <a:r>
              <a:rPr lang="it-IT" sz="3200" dirty="0" smtClean="0">
                <a:latin typeface="+mj-lt"/>
              </a:rPr>
              <a:t>Idoneità alla mansione con prescrizioni</a:t>
            </a:r>
          </a:p>
          <a:p>
            <a:pPr marL="274320" indent="-274320" eaLnBrk="1" fontAlgn="auto" hangingPunct="1">
              <a:lnSpc>
                <a:spcPct val="180000"/>
              </a:lnSpc>
              <a:spcAft>
                <a:spcPts val="0"/>
              </a:spcAft>
              <a:buClr>
                <a:schemeClr val="accent3"/>
              </a:buClr>
              <a:buFont typeface="Wingdings 2"/>
              <a:buChar char=""/>
              <a:defRPr/>
            </a:pPr>
            <a:r>
              <a:rPr lang="it-IT" sz="3200" dirty="0" smtClean="0">
                <a:latin typeface="+mj-lt"/>
              </a:rPr>
              <a:t>Non idoneità alla mansione (giusta causa, possibilità di ricorso)</a:t>
            </a:r>
          </a:p>
        </p:txBody>
      </p:sp>
      <p:sp>
        <p:nvSpPr>
          <p:cNvPr id="6" name="Segnaposto piè di pagina 5"/>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7" name="Segnaposto numero diapositiva 4"/>
          <p:cNvSpPr>
            <a:spLocks noGrp="1"/>
          </p:cNvSpPr>
          <p:nvPr>
            <p:ph type="sldNum" sz="quarter" idx="12"/>
          </p:nvPr>
        </p:nvSpPr>
        <p:spPr/>
        <p:txBody>
          <a:bodyPr/>
          <a:lstStyle/>
          <a:p>
            <a:pPr>
              <a:defRPr/>
            </a:pPr>
            <a:fld id="{AC48A5FE-3364-4489-A0E9-4774834B7898}" type="slidenum">
              <a:rPr lang="it-IT"/>
              <a:pPr>
                <a:defRPr/>
              </a:pPr>
              <a:t>57</a:t>
            </a:fld>
            <a:endParaRPr lang="it-IT" dirty="0"/>
          </a:p>
        </p:txBody>
      </p:sp>
      <p:sp>
        <p:nvSpPr>
          <p:cNvPr id="65541" name="Text Box 4"/>
          <p:cNvSpPr txBox="1">
            <a:spLocks noChangeArrowheads="1"/>
          </p:cNvSpPr>
          <p:nvPr/>
        </p:nvSpPr>
        <p:spPr bwMode="auto">
          <a:xfrm>
            <a:off x="4143375" y="5214938"/>
            <a:ext cx="3384550" cy="366712"/>
          </a:xfrm>
          <a:prstGeom prst="rect">
            <a:avLst/>
          </a:prstGeom>
          <a:noFill/>
          <a:ln w="9525">
            <a:noFill/>
            <a:miter lim="800000"/>
            <a:headEnd/>
            <a:tailEnd/>
          </a:ln>
        </p:spPr>
        <p:txBody>
          <a:bodyPr>
            <a:spAutoFit/>
          </a:bodyPr>
          <a:lstStyle/>
          <a:p>
            <a:pPr>
              <a:spcBef>
                <a:spcPct val="50000"/>
              </a:spcBef>
            </a:pPr>
            <a:endParaRPr lang="it-IT" sz="1800" u="none"/>
          </a:p>
        </p:txBody>
      </p:sp>
    </p:spTree>
  </p:cSld>
  <p:clrMapOvr>
    <a:masterClrMapping/>
  </p:clrMapOvr>
  <p:transition>
    <p:pull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a:xfrm>
            <a:off x="1000125" y="333375"/>
            <a:ext cx="7891463" cy="1166813"/>
          </a:xfrm>
        </p:spPr>
        <p:txBody>
          <a:bodyPr/>
          <a:lstStyle/>
          <a:p>
            <a:pPr algn="ctr" eaLnBrk="1" hangingPunct="1"/>
            <a:r>
              <a:rPr lang="it-IT" smtClean="0"/>
              <a:t>Periodicità</a:t>
            </a:r>
            <a:endParaRPr lang="it-IT" sz="3600" smtClean="0">
              <a:solidFill>
                <a:srgbClr val="000099"/>
              </a:solidFill>
            </a:endParaRPr>
          </a:p>
        </p:txBody>
      </p:sp>
      <p:sp>
        <p:nvSpPr>
          <p:cNvPr id="43012" name="Rectangle 3"/>
          <p:cNvSpPr>
            <a:spLocks noGrp="1" noRot="1" noChangeArrowheads="1"/>
          </p:cNvSpPr>
          <p:nvPr>
            <p:ph idx="1"/>
          </p:nvPr>
        </p:nvSpPr>
        <p:spPr>
          <a:xfrm>
            <a:off x="323850" y="1125538"/>
            <a:ext cx="8424863" cy="4606925"/>
          </a:xfrm>
        </p:spPr>
        <p:txBody>
          <a:bodyPr>
            <a:normAutofit fontScale="92500" lnSpcReduction="20000"/>
          </a:bodyPr>
          <a:lstStyle/>
          <a:p>
            <a:pPr marL="274320" indent="-274320" eaLnBrk="1" fontAlgn="auto" hangingPunct="1">
              <a:lnSpc>
                <a:spcPct val="130000"/>
              </a:lnSpc>
              <a:spcAft>
                <a:spcPts val="0"/>
              </a:spcAft>
              <a:buClr>
                <a:schemeClr val="accent3"/>
              </a:buClr>
              <a:buFont typeface="Wingdings" pitchFamily="2" charset="2"/>
              <a:buNone/>
              <a:defRPr/>
            </a:pPr>
            <a:endParaRPr lang="it-IT" sz="3200" b="1" dirty="0" smtClean="0">
              <a:latin typeface="+mj-lt"/>
            </a:endParaRPr>
          </a:p>
          <a:p>
            <a:pPr marL="274320" indent="-274320" eaLnBrk="1" fontAlgn="auto" hangingPunct="1">
              <a:lnSpc>
                <a:spcPct val="130000"/>
              </a:lnSpc>
              <a:spcAft>
                <a:spcPts val="0"/>
              </a:spcAft>
              <a:buClr>
                <a:schemeClr val="accent3"/>
              </a:buClr>
              <a:buFont typeface="Wingdings" pitchFamily="2" charset="2"/>
              <a:buNone/>
              <a:defRPr/>
            </a:pPr>
            <a:r>
              <a:rPr lang="it-IT" sz="3200" b="1" dirty="0" smtClean="0">
                <a:latin typeface="+mj-lt"/>
              </a:rPr>
              <a:t>Ogni quanto si fanno le visite</a:t>
            </a:r>
          </a:p>
          <a:p>
            <a:pPr marL="274320" indent="-274320" eaLnBrk="1" fontAlgn="auto" hangingPunct="1">
              <a:lnSpc>
                <a:spcPct val="130000"/>
              </a:lnSpc>
              <a:spcAft>
                <a:spcPts val="0"/>
              </a:spcAft>
              <a:buClr>
                <a:schemeClr val="accent3"/>
              </a:buClr>
              <a:buFont typeface="Wingdings 2"/>
              <a:buChar char=""/>
              <a:defRPr/>
            </a:pPr>
            <a:r>
              <a:rPr lang="it-IT" sz="3200" dirty="0" smtClean="0">
                <a:latin typeface="+mj-lt"/>
              </a:rPr>
              <a:t>La periodicità è stabilita dal </a:t>
            </a:r>
            <a:r>
              <a:rPr lang="it-IT" sz="3200" dirty="0" err="1" smtClean="0">
                <a:latin typeface="+mj-lt"/>
              </a:rPr>
              <a:t>MC</a:t>
            </a:r>
            <a:r>
              <a:rPr lang="it-IT" sz="3200" dirty="0" smtClean="0">
                <a:latin typeface="+mj-lt"/>
              </a:rPr>
              <a:t> sulla base della VDR</a:t>
            </a:r>
          </a:p>
          <a:p>
            <a:pPr marL="274320" indent="-274320" eaLnBrk="1" fontAlgn="auto" hangingPunct="1">
              <a:lnSpc>
                <a:spcPct val="130000"/>
              </a:lnSpc>
              <a:spcAft>
                <a:spcPts val="0"/>
              </a:spcAft>
              <a:buClr>
                <a:schemeClr val="accent3"/>
              </a:buClr>
              <a:buFont typeface="Wingdings 2"/>
              <a:buChar char=""/>
              <a:defRPr/>
            </a:pPr>
            <a:r>
              <a:rPr lang="it-IT" sz="3200" dirty="0" smtClean="0">
                <a:latin typeface="+mj-lt"/>
              </a:rPr>
              <a:t>Alcune limitazioni sono imposte dalla legge</a:t>
            </a:r>
          </a:p>
          <a:p>
            <a:pPr marL="274320" indent="-274320" eaLnBrk="1" fontAlgn="auto" hangingPunct="1">
              <a:lnSpc>
                <a:spcPct val="130000"/>
              </a:lnSpc>
              <a:spcAft>
                <a:spcPts val="0"/>
              </a:spcAft>
              <a:buClr>
                <a:schemeClr val="accent3"/>
              </a:buClr>
              <a:buFont typeface="Wingdings 2"/>
              <a:buChar char=""/>
              <a:defRPr/>
            </a:pPr>
            <a:r>
              <a:rPr lang="it-IT" sz="3200" dirty="0" smtClean="0">
                <a:latin typeface="+mj-lt"/>
              </a:rPr>
              <a:t>Per alcuni esami (es. RX) si considerano anche gli effetti dell’accertamento</a:t>
            </a:r>
          </a:p>
        </p:txBody>
      </p:sp>
      <p:sp>
        <p:nvSpPr>
          <p:cNvPr id="6" name="Segnaposto piè di pagina 5"/>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7" name="Segnaposto numero diapositiva 4"/>
          <p:cNvSpPr>
            <a:spLocks noGrp="1"/>
          </p:cNvSpPr>
          <p:nvPr>
            <p:ph type="sldNum" sz="quarter" idx="12"/>
          </p:nvPr>
        </p:nvSpPr>
        <p:spPr/>
        <p:txBody>
          <a:bodyPr/>
          <a:lstStyle/>
          <a:p>
            <a:pPr>
              <a:defRPr/>
            </a:pPr>
            <a:fld id="{8D527BBA-7CCC-4E2B-AC8C-EE445899CB0F}" type="slidenum">
              <a:rPr lang="it-IT"/>
              <a:pPr>
                <a:defRPr/>
              </a:pPr>
              <a:t>58</a:t>
            </a:fld>
            <a:endParaRPr lang="it-IT" dirty="0"/>
          </a:p>
        </p:txBody>
      </p:sp>
      <p:sp>
        <p:nvSpPr>
          <p:cNvPr id="66565" name="Text Box 4"/>
          <p:cNvSpPr txBox="1">
            <a:spLocks noChangeArrowheads="1"/>
          </p:cNvSpPr>
          <p:nvPr/>
        </p:nvSpPr>
        <p:spPr bwMode="auto">
          <a:xfrm>
            <a:off x="3708400" y="5229225"/>
            <a:ext cx="3384550" cy="366713"/>
          </a:xfrm>
          <a:prstGeom prst="rect">
            <a:avLst/>
          </a:prstGeom>
          <a:noFill/>
          <a:ln w="9525">
            <a:noFill/>
            <a:miter lim="800000"/>
            <a:headEnd/>
            <a:tailEnd/>
          </a:ln>
        </p:spPr>
        <p:txBody>
          <a:bodyPr>
            <a:spAutoFit/>
          </a:bodyPr>
          <a:lstStyle/>
          <a:p>
            <a:pPr>
              <a:spcBef>
                <a:spcPct val="50000"/>
              </a:spcBef>
            </a:pPr>
            <a:endParaRPr lang="it-IT" sz="1800" u="none"/>
          </a:p>
        </p:txBody>
      </p:sp>
    </p:spTree>
  </p:cSld>
  <p:clrMapOvr>
    <a:masterClrMapping/>
  </p:clrMapOvr>
  <p:transition>
    <p:pull dir="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Rot="1" noChangeArrowheads="1"/>
          </p:cNvSpPr>
          <p:nvPr>
            <p:ph type="title"/>
          </p:nvPr>
        </p:nvSpPr>
        <p:spPr>
          <a:xfrm>
            <a:off x="457200" y="714375"/>
            <a:ext cx="8229600" cy="1071563"/>
          </a:xfrm>
        </p:spPr>
        <p:txBody>
          <a:bodyPr>
            <a:normAutofit/>
          </a:bodyPr>
          <a:lstStyle/>
          <a:p>
            <a:pPr eaLnBrk="1" fontAlgn="auto" hangingPunct="1">
              <a:spcAft>
                <a:spcPts val="0"/>
              </a:spcAft>
              <a:defRPr/>
            </a:pPr>
            <a:r>
              <a:rPr lang="it-IT" dirty="0" smtClean="0"/>
              <a:t>Cartella sanitaria e di rischio </a:t>
            </a:r>
          </a:p>
        </p:txBody>
      </p:sp>
      <p:sp>
        <p:nvSpPr>
          <p:cNvPr id="44036" name="Rectangle 3"/>
          <p:cNvSpPr>
            <a:spLocks noGrp="1" noRot="1" noChangeArrowheads="1"/>
          </p:cNvSpPr>
          <p:nvPr>
            <p:ph idx="1"/>
          </p:nvPr>
        </p:nvSpPr>
        <p:spPr>
          <a:xfrm>
            <a:off x="250825" y="1052513"/>
            <a:ext cx="8280400" cy="4751387"/>
          </a:xfrm>
        </p:spPr>
        <p:txBody>
          <a:bodyPr>
            <a:normAutofit fontScale="92500" lnSpcReduction="20000"/>
          </a:bodyPr>
          <a:lstStyle/>
          <a:p>
            <a:pPr marL="274320" indent="-274320" eaLnBrk="1" fontAlgn="auto" hangingPunct="1">
              <a:lnSpc>
                <a:spcPct val="120000"/>
              </a:lnSpc>
              <a:spcAft>
                <a:spcPts val="0"/>
              </a:spcAft>
              <a:buClr>
                <a:schemeClr val="accent3"/>
              </a:buClr>
              <a:buFont typeface="Wingdings 2"/>
              <a:buNone/>
              <a:defRPr/>
            </a:pPr>
            <a:endParaRPr lang="it-IT" sz="3200" dirty="0" smtClean="0">
              <a:latin typeface="+mj-lt"/>
            </a:endParaRPr>
          </a:p>
          <a:p>
            <a:pPr marL="274320" indent="-274320" eaLnBrk="1" fontAlgn="auto" hangingPunct="1">
              <a:lnSpc>
                <a:spcPct val="120000"/>
              </a:lnSpc>
              <a:spcAft>
                <a:spcPts val="0"/>
              </a:spcAft>
              <a:buClr>
                <a:schemeClr val="accent3"/>
              </a:buClr>
              <a:buFont typeface="Wingdings 2"/>
              <a:buNone/>
              <a:defRPr/>
            </a:pPr>
            <a:endParaRPr lang="it-IT" sz="3200" dirty="0" smtClean="0">
              <a:latin typeface="+mj-lt"/>
            </a:endParaRPr>
          </a:p>
          <a:p>
            <a:pPr marL="274320" indent="-274320" eaLnBrk="1" fontAlgn="auto" hangingPunct="1">
              <a:lnSpc>
                <a:spcPct val="120000"/>
              </a:lnSpc>
              <a:spcAft>
                <a:spcPts val="0"/>
              </a:spcAft>
              <a:buClr>
                <a:schemeClr val="accent3"/>
              </a:buClr>
              <a:buFont typeface="Wingdings 2"/>
              <a:buChar char=""/>
              <a:defRPr/>
            </a:pPr>
            <a:r>
              <a:rPr lang="it-IT" sz="3200" dirty="0" smtClean="0">
                <a:latin typeface="+mj-lt"/>
              </a:rPr>
              <a:t>Ogni lavoratore ha una </a:t>
            </a:r>
            <a:r>
              <a:rPr lang="it-IT" sz="3200" b="1" dirty="0" smtClean="0">
                <a:latin typeface="+mj-lt"/>
              </a:rPr>
              <a:t>cartella sanitaria e di rischio</a:t>
            </a:r>
            <a:r>
              <a:rPr lang="it-IT" sz="3200" dirty="0" smtClean="0">
                <a:latin typeface="+mj-lt"/>
              </a:rPr>
              <a:t> aggiornata dal MC, la cartella viene consegnata al lavoratore alla cessazione del rapporto di lavoro e costituisce la “carta di identità” del lavoratore dal punto di vista della salute in relazione alla attività lavorativa svolta.</a:t>
            </a:r>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6" name="Segnaposto numero diapositiva 4"/>
          <p:cNvSpPr>
            <a:spLocks noGrp="1"/>
          </p:cNvSpPr>
          <p:nvPr>
            <p:ph type="sldNum" sz="quarter" idx="12"/>
          </p:nvPr>
        </p:nvSpPr>
        <p:spPr/>
        <p:txBody>
          <a:bodyPr/>
          <a:lstStyle/>
          <a:p>
            <a:pPr>
              <a:defRPr/>
            </a:pPr>
            <a:fld id="{1FFCBC42-2673-45C9-B60D-C631195DC1F5}" type="slidenum">
              <a:rPr lang="it-IT"/>
              <a:pPr>
                <a:defRPr/>
              </a:pPr>
              <a:t>59</a:t>
            </a:fld>
            <a:endParaRPr lang="it-IT" dirty="0"/>
          </a:p>
        </p:txBody>
      </p:sp>
    </p:spTree>
  </p:cSld>
  <p:clrMapOvr>
    <a:masterClrMapping/>
  </p:clrMapOvr>
  <p:transition>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Rot="1" noChangeArrowheads="1"/>
          </p:cNvSpPr>
          <p:nvPr>
            <p:ph type="title"/>
          </p:nvPr>
        </p:nvSpPr>
        <p:spPr>
          <a:xfrm>
            <a:off x="468313" y="428625"/>
            <a:ext cx="8424862" cy="714375"/>
          </a:xfrm>
        </p:spPr>
        <p:txBody>
          <a:bodyPr>
            <a:normAutofit fontScale="90000"/>
          </a:bodyPr>
          <a:lstStyle/>
          <a:p>
            <a:pPr eaLnBrk="1" fontAlgn="auto" hangingPunct="1">
              <a:spcAft>
                <a:spcPts val="0"/>
              </a:spcAft>
              <a:defRPr/>
            </a:pPr>
            <a:r>
              <a:rPr lang="it-IT" u="sng" dirty="0" smtClean="0"/>
              <a:t>Pericolo</a:t>
            </a:r>
            <a:r>
              <a:rPr lang="it-IT" dirty="0" smtClean="0"/>
              <a:t> e rischio</a:t>
            </a:r>
          </a:p>
        </p:txBody>
      </p:sp>
      <p:sp>
        <p:nvSpPr>
          <p:cNvPr id="43013" name="Rectangle 3"/>
          <p:cNvSpPr>
            <a:spLocks noGrp="1" noRot="1" noChangeArrowheads="1"/>
          </p:cNvSpPr>
          <p:nvPr>
            <p:ph type="body" sz="half" idx="1"/>
          </p:nvPr>
        </p:nvSpPr>
        <p:spPr>
          <a:xfrm>
            <a:off x="250825" y="1052513"/>
            <a:ext cx="8280400" cy="4895850"/>
          </a:xfrm>
        </p:spPr>
        <p:txBody>
          <a:bodyPr>
            <a:normAutofit fontScale="92500" lnSpcReduction="20000"/>
          </a:bodyPr>
          <a:lstStyle/>
          <a:p>
            <a:pPr marL="274320" indent="-274320" eaLnBrk="1" fontAlgn="auto" hangingPunct="1">
              <a:lnSpc>
                <a:spcPct val="120000"/>
              </a:lnSpc>
              <a:spcAft>
                <a:spcPts val="0"/>
              </a:spcAft>
              <a:buClr>
                <a:schemeClr val="accent3"/>
              </a:buClr>
              <a:buFont typeface="Wingdings" pitchFamily="2" charset="2"/>
              <a:buNone/>
              <a:defRPr/>
            </a:pPr>
            <a:endParaRPr lang="it-IT" sz="3200" b="1" dirty="0" smtClean="0">
              <a:latin typeface="+mj-lt"/>
            </a:endParaRPr>
          </a:p>
          <a:p>
            <a:pPr marL="274320" indent="-274320" eaLnBrk="1" fontAlgn="auto" hangingPunct="1">
              <a:lnSpc>
                <a:spcPct val="120000"/>
              </a:lnSpc>
              <a:spcAft>
                <a:spcPts val="0"/>
              </a:spcAft>
              <a:buClr>
                <a:schemeClr val="accent3"/>
              </a:buClr>
              <a:buFont typeface="Wingdings" pitchFamily="2" charset="2"/>
              <a:buNone/>
              <a:defRPr/>
            </a:pPr>
            <a:r>
              <a:rPr lang="it-IT" sz="3200" b="1" dirty="0" smtClean="0">
                <a:latin typeface="+mj-lt"/>
              </a:rPr>
              <a:t>Pericolo</a:t>
            </a:r>
            <a:r>
              <a:rPr lang="it-IT" sz="3200" dirty="0" smtClean="0">
                <a:latin typeface="+mj-lt"/>
              </a:rPr>
              <a:t>:</a:t>
            </a:r>
          </a:p>
          <a:p>
            <a:pPr marL="274320" indent="-274320" eaLnBrk="1" fontAlgn="auto" hangingPunct="1">
              <a:lnSpc>
                <a:spcPct val="120000"/>
              </a:lnSpc>
              <a:spcAft>
                <a:spcPts val="0"/>
              </a:spcAft>
              <a:buClr>
                <a:schemeClr val="accent3"/>
              </a:buClr>
              <a:buFont typeface="Wingdings" pitchFamily="2" charset="2"/>
              <a:buNone/>
              <a:defRPr/>
            </a:pPr>
            <a:r>
              <a:rPr lang="it-IT" sz="3200" dirty="0" smtClean="0">
                <a:latin typeface="+mj-lt"/>
              </a:rPr>
              <a:t>	Proprietà o qualità intrinseca di una  determinata entità o condizione che ha la potenzialità di causare danni.</a:t>
            </a:r>
          </a:p>
          <a:p>
            <a:pPr marL="0" indent="0" eaLnBrk="1" fontAlgn="auto" hangingPunct="1">
              <a:lnSpc>
                <a:spcPct val="130000"/>
              </a:lnSpc>
              <a:spcAft>
                <a:spcPts val="0"/>
              </a:spcAft>
              <a:buClr>
                <a:schemeClr val="accent3"/>
              </a:buClr>
              <a:buFont typeface="Wingdings" pitchFamily="2" charset="2"/>
              <a:buNone/>
              <a:defRPr/>
            </a:pPr>
            <a:r>
              <a:rPr lang="it-IT" b="1" dirty="0" smtClean="0">
                <a:latin typeface="+mj-lt"/>
              </a:rPr>
              <a:t>Concetto generale</a:t>
            </a:r>
            <a:r>
              <a:rPr lang="it-IT" dirty="0" smtClean="0">
                <a:latin typeface="+mj-lt"/>
              </a:rPr>
              <a:t>: molte cose (impianti, materiali, attrezzi di lavoro, sostanze, metodi e pratiche di lavoro, rumore, ecc.) rappresentano un pericolo.</a:t>
            </a:r>
            <a:endParaRPr lang="it-IT" sz="3200" dirty="0" smtClean="0">
              <a:latin typeface="+mj-lt"/>
            </a:endParaRPr>
          </a:p>
        </p:txBody>
      </p:sp>
      <p:sp>
        <p:nvSpPr>
          <p:cNvPr id="5" name="Segnaposto piè di pagina 4"/>
          <p:cNvSpPr>
            <a:spLocks noGrp="1"/>
          </p:cNvSpPr>
          <p:nvPr>
            <p:ph type="ftr" sz="quarter" idx="10"/>
          </p:nvPr>
        </p:nvSpPr>
        <p:spPr>
          <a:xfrm>
            <a:off x="467544" y="6309321"/>
            <a:ext cx="4968552" cy="288032"/>
          </a:xfrm>
        </p:spPr>
        <p:txBody>
          <a:bodyPr/>
          <a:lstStyle/>
          <a:p>
            <a:pPr>
              <a:defRPr/>
            </a:pPr>
            <a:r>
              <a:rPr lang="it-IT" smtClean="0"/>
              <a:t>dott.ssa Alessandra A. Muliere Medico Chirurgo Specialista in Medicina del Lavoro</a:t>
            </a:r>
            <a:endParaRPr lang="it-IT"/>
          </a:p>
        </p:txBody>
      </p:sp>
      <p:sp>
        <p:nvSpPr>
          <p:cNvPr id="6" name="Segnaposto numero diapositiva 5"/>
          <p:cNvSpPr>
            <a:spLocks noGrp="1"/>
          </p:cNvSpPr>
          <p:nvPr>
            <p:ph type="sldNum" sz="quarter" idx="11"/>
          </p:nvPr>
        </p:nvSpPr>
        <p:spPr/>
        <p:txBody>
          <a:bodyPr/>
          <a:lstStyle/>
          <a:p>
            <a:pPr>
              <a:defRPr/>
            </a:pPr>
            <a:fld id="{F50D2146-F59D-485B-81FE-E5BAD8DEA873}" type="slidenum">
              <a:rPr lang="it-IT"/>
              <a:pPr>
                <a:defRPr/>
              </a:pPr>
              <a:t>6</a:t>
            </a:fld>
            <a:endParaRPr lang="it-IT" dirty="0"/>
          </a:p>
        </p:txBody>
      </p:sp>
    </p:spTree>
  </p:cSld>
  <p:clrMapOvr>
    <a:masterClrMapping/>
  </p:clrMapOvr>
  <p:transition advClick="0" advTm="3000">
    <p:pull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Rot="1" noChangeArrowheads="1"/>
          </p:cNvSpPr>
          <p:nvPr>
            <p:ph type="title"/>
          </p:nvPr>
        </p:nvSpPr>
        <p:spPr>
          <a:xfrm>
            <a:off x="457200" y="714375"/>
            <a:ext cx="8229600" cy="785813"/>
          </a:xfrm>
        </p:spPr>
        <p:txBody>
          <a:bodyPr>
            <a:normAutofit/>
          </a:bodyPr>
          <a:lstStyle/>
          <a:p>
            <a:pPr eaLnBrk="1" fontAlgn="auto" hangingPunct="1">
              <a:spcAft>
                <a:spcPts val="0"/>
              </a:spcAft>
              <a:defRPr/>
            </a:pPr>
            <a:r>
              <a:rPr lang="it-IT" dirty="0" smtClean="0"/>
              <a:t>MC</a:t>
            </a:r>
          </a:p>
        </p:txBody>
      </p:sp>
      <p:sp>
        <p:nvSpPr>
          <p:cNvPr id="45060" name="Rectangle 3"/>
          <p:cNvSpPr>
            <a:spLocks noGrp="1" noRot="1" noChangeArrowheads="1"/>
          </p:cNvSpPr>
          <p:nvPr>
            <p:ph idx="1"/>
          </p:nvPr>
        </p:nvSpPr>
        <p:spPr>
          <a:xfrm>
            <a:off x="611188" y="1125539"/>
            <a:ext cx="8280400" cy="4823742"/>
          </a:xfrm>
        </p:spPr>
        <p:txBody>
          <a:bodyPr>
            <a:normAutofit fontScale="92500" lnSpcReduction="20000"/>
          </a:bodyPr>
          <a:lstStyle/>
          <a:p>
            <a:pPr marL="0" indent="0" eaLnBrk="1" fontAlgn="auto" hangingPunct="1">
              <a:spcAft>
                <a:spcPts val="0"/>
              </a:spcAft>
              <a:buClr>
                <a:schemeClr val="accent3"/>
              </a:buClr>
              <a:buFont typeface="Wingdings" pitchFamily="2" charset="2"/>
              <a:buNone/>
              <a:defRPr/>
            </a:pPr>
            <a:endParaRPr lang="it-IT" dirty="0" smtClean="0">
              <a:latin typeface="+mj-lt"/>
            </a:endParaRPr>
          </a:p>
          <a:p>
            <a:pPr marL="0" indent="0" eaLnBrk="1" fontAlgn="auto" hangingPunct="1">
              <a:spcAft>
                <a:spcPts val="0"/>
              </a:spcAft>
              <a:buClr>
                <a:schemeClr val="accent3"/>
              </a:buClr>
              <a:buFont typeface="Wingdings" pitchFamily="2" charset="2"/>
              <a:buNone/>
              <a:defRPr/>
            </a:pPr>
            <a:endParaRPr lang="it-IT" dirty="0" smtClean="0">
              <a:latin typeface="+mj-lt"/>
            </a:endParaRPr>
          </a:p>
          <a:p>
            <a:pPr marL="0" indent="0" eaLnBrk="1" fontAlgn="auto" hangingPunct="1">
              <a:spcAft>
                <a:spcPts val="0"/>
              </a:spcAft>
              <a:buClr>
                <a:schemeClr val="accent3"/>
              </a:buClr>
              <a:buFont typeface="Wingdings" pitchFamily="2" charset="2"/>
              <a:buNone/>
              <a:defRPr/>
            </a:pPr>
            <a:r>
              <a:rPr lang="it-IT" dirty="0" smtClean="0">
                <a:latin typeface="+mj-lt"/>
              </a:rPr>
              <a:t>Il medico competente (interno o esterno all’azienda) è un medico specializzato in medicina del lavoro con compiti e attribuzioni specifiche sulla sorveglianza sanitaria e le attività di prevenzione dell’azienda.</a:t>
            </a:r>
          </a:p>
          <a:p>
            <a:pPr marL="0" indent="0" eaLnBrk="1" fontAlgn="auto" hangingPunct="1">
              <a:spcAft>
                <a:spcPts val="0"/>
              </a:spcAft>
              <a:buClr>
                <a:schemeClr val="accent3"/>
              </a:buClr>
              <a:buFont typeface="Wingdings" pitchFamily="2" charset="2"/>
              <a:buNone/>
              <a:defRPr/>
            </a:pPr>
            <a:endParaRPr lang="it-IT" dirty="0" smtClean="0">
              <a:latin typeface="+mj-lt"/>
            </a:endParaRPr>
          </a:p>
          <a:p>
            <a:pPr marL="0" indent="0" eaLnBrk="1" fontAlgn="auto" hangingPunct="1">
              <a:spcAft>
                <a:spcPts val="0"/>
              </a:spcAft>
              <a:buClr>
                <a:schemeClr val="accent3"/>
              </a:buClr>
              <a:buFont typeface="Wingdings" pitchFamily="2" charset="2"/>
              <a:buNone/>
              <a:defRPr/>
            </a:pPr>
            <a:r>
              <a:rPr lang="it-IT" dirty="0" smtClean="0">
                <a:latin typeface="+mj-lt"/>
              </a:rPr>
              <a:t>Il MC, il RSPP, il </a:t>
            </a:r>
            <a:r>
              <a:rPr lang="it-IT" dirty="0" err="1" smtClean="0">
                <a:latin typeface="+mj-lt"/>
              </a:rPr>
              <a:t>DL</a:t>
            </a:r>
            <a:r>
              <a:rPr lang="it-IT" dirty="0" smtClean="0">
                <a:latin typeface="+mj-lt"/>
              </a:rPr>
              <a:t> e il RLS si incontrano periodicamente in una riunione nella quale sono esaminate vari aspetti della gestione di igiene  e sicurezza dell’azienda.</a:t>
            </a:r>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7" name="Segnaposto numero diapositiva 4"/>
          <p:cNvSpPr>
            <a:spLocks noGrp="1"/>
          </p:cNvSpPr>
          <p:nvPr>
            <p:ph type="sldNum" sz="quarter" idx="12"/>
          </p:nvPr>
        </p:nvSpPr>
        <p:spPr/>
        <p:txBody>
          <a:bodyPr/>
          <a:lstStyle/>
          <a:p>
            <a:pPr>
              <a:defRPr/>
            </a:pPr>
            <a:fld id="{AED8BBD4-9833-4643-A0D6-AC79099C939F}" type="slidenum">
              <a:rPr lang="it-IT"/>
              <a:pPr>
                <a:defRPr/>
              </a:pPr>
              <a:t>60</a:t>
            </a:fld>
            <a:endParaRPr lang="it-IT" dirty="0"/>
          </a:p>
        </p:txBody>
      </p:sp>
    </p:spTree>
  </p:cSld>
  <p:clrMapOvr>
    <a:masterClrMapping/>
  </p:clrMapOvr>
  <p:transition>
    <p:pull dir="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457200" y="357188"/>
            <a:ext cx="8229600" cy="1143000"/>
          </a:xfrm>
        </p:spPr>
        <p:txBody>
          <a:bodyPr/>
          <a:lstStyle/>
          <a:p>
            <a:pPr eaLnBrk="1" hangingPunct="1"/>
            <a:r>
              <a:rPr lang="it-IT" smtClean="0"/>
              <a:t>Addetti compiti speciali </a:t>
            </a:r>
          </a:p>
        </p:txBody>
      </p:sp>
      <p:sp>
        <p:nvSpPr>
          <p:cNvPr id="46084" name="Rectangle 3"/>
          <p:cNvSpPr>
            <a:spLocks noGrp="1" noRot="1" noChangeArrowheads="1"/>
          </p:cNvSpPr>
          <p:nvPr>
            <p:ph idx="1"/>
          </p:nvPr>
        </p:nvSpPr>
        <p:spPr>
          <a:xfrm>
            <a:off x="323850" y="1428750"/>
            <a:ext cx="8137525" cy="4808538"/>
          </a:xfrm>
        </p:spPr>
        <p:txBody>
          <a:bodyPr>
            <a:normAutofit fontScale="92500" lnSpcReduction="20000"/>
          </a:bodyPr>
          <a:lstStyle/>
          <a:p>
            <a:pPr marL="274320" indent="-274320" eaLnBrk="1" fontAlgn="auto" hangingPunct="1">
              <a:spcAft>
                <a:spcPts val="0"/>
              </a:spcAft>
              <a:buClr>
                <a:schemeClr val="accent3"/>
              </a:buClr>
              <a:buFont typeface="Wingdings 2"/>
              <a:buNone/>
              <a:defRPr/>
            </a:pPr>
            <a:endParaRPr lang="it-IT" dirty="0" smtClean="0">
              <a:latin typeface="+mj-lt"/>
            </a:endParaRPr>
          </a:p>
          <a:p>
            <a:pPr marL="274320" indent="-274320" eaLnBrk="1" fontAlgn="auto" hangingPunct="1">
              <a:spcAft>
                <a:spcPts val="0"/>
              </a:spcAft>
              <a:buClr>
                <a:schemeClr val="accent3"/>
              </a:buClr>
              <a:buFont typeface="Wingdings 2"/>
              <a:buChar char=""/>
              <a:defRPr/>
            </a:pPr>
            <a:r>
              <a:rPr lang="it-IT" dirty="0" smtClean="0">
                <a:latin typeface="+mj-lt"/>
              </a:rPr>
              <a:t>Addetti emergenze: lavoratori con compiti e attribuzioni specifiche per la gestione delle emergenze (incendi ecc.)</a:t>
            </a:r>
          </a:p>
          <a:p>
            <a:pPr marL="274320" indent="-274320" eaLnBrk="1" fontAlgn="auto" hangingPunct="1">
              <a:spcAft>
                <a:spcPts val="0"/>
              </a:spcAft>
              <a:buClr>
                <a:schemeClr val="accent3"/>
              </a:buClr>
              <a:buFont typeface="Wingdings 2"/>
              <a:buChar char=""/>
              <a:defRPr/>
            </a:pPr>
            <a:endParaRPr lang="it-IT" dirty="0" smtClean="0">
              <a:latin typeface="+mj-lt"/>
            </a:endParaRPr>
          </a:p>
          <a:p>
            <a:pPr marL="274320" indent="-274320" eaLnBrk="1" fontAlgn="auto" hangingPunct="1">
              <a:spcAft>
                <a:spcPts val="0"/>
              </a:spcAft>
              <a:buClr>
                <a:schemeClr val="accent3"/>
              </a:buClr>
              <a:buFont typeface="Wingdings 2"/>
              <a:buChar char=""/>
              <a:defRPr/>
            </a:pPr>
            <a:r>
              <a:rPr lang="it-IT" dirty="0" smtClean="0">
                <a:latin typeface="+mj-lt"/>
              </a:rPr>
              <a:t>Addetti primo soccorso: lavoratori con compiti e attribuzioni specifiche per la gestione del primo soccorso</a:t>
            </a:r>
          </a:p>
          <a:p>
            <a:pPr marL="274320" indent="-274320" eaLnBrk="1" fontAlgn="auto" hangingPunct="1">
              <a:spcAft>
                <a:spcPts val="0"/>
              </a:spcAft>
              <a:buClr>
                <a:schemeClr val="accent3"/>
              </a:buClr>
              <a:buFont typeface="Wingdings 2"/>
              <a:buChar char=""/>
              <a:defRPr/>
            </a:pPr>
            <a:endParaRPr lang="it-IT" dirty="0" smtClean="0">
              <a:latin typeface="+mj-lt"/>
            </a:endParaRPr>
          </a:p>
          <a:p>
            <a:pPr marL="274320" indent="-274320" eaLnBrk="1" fontAlgn="auto" hangingPunct="1">
              <a:spcAft>
                <a:spcPts val="0"/>
              </a:spcAft>
              <a:buClr>
                <a:schemeClr val="accent3"/>
              </a:buClr>
              <a:buFont typeface="Wingdings 2"/>
              <a:buChar char=""/>
              <a:defRPr/>
            </a:pPr>
            <a:r>
              <a:rPr lang="it-IT" dirty="0" smtClean="0">
                <a:latin typeface="+mj-lt"/>
              </a:rPr>
              <a:t>Sono designati, ricevono una formazione specifica e sono addestrati all’uso necessari dei presidi.</a:t>
            </a:r>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6" name="Segnaposto numero diapositiva 4"/>
          <p:cNvSpPr>
            <a:spLocks noGrp="1"/>
          </p:cNvSpPr>
          <p:nvPr>
            <p:ph type="sldNum" sz="quarter" idx="12"/>
          </p:nvPr>
        </p:nvSpPr>
        <p:spPr/>
        <p:txBody>
          <a:bodyPr/>
          <a:lstStyle/>
          <a:p>
            <a:pPr>
              <a:defRPr/>
            </a:pPr>
            <a:fld id="{D743E476-9FDB-4628-8612-2A583D8C1D2B}" type="slidenum">
              <a:rPr lang="it-IT"/>
              <a:pPr>
                <a:defRPr/>
              </a:pPr>
              <a:t>61</a:t>
            </a:fld>
            <a:endParaRPr lang="it-IT" dirty="0"/>
          </a:p>
        </p:txBody>
      </p:sp>
    </p:spTree>
  </p:cSld>
  <p:clrMapOvr>
    <a:masterClrMapping/>
  </p:clrMapOvr>
  <p:transition>
    <p:pull dir="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olo 1"/>
          <p:cNvSpPr>
            <a:spLocks noGrp="1"/>
          </p:cNvSpPr>
          <p:nvPr>
            <p:ph type="title"/>
          </p:nvPr>
        </p:nvSpPr>
        <p:spPr>
          <a:xfrm>
            <a:off x="468313" y="1928813"/>
            <a:ext cx="8424862" cy="2643187"/>
          </a:xfrm>
        </p:spPr>
        <p:txBody>
          <a:bodyPr/>
          <a:lstStyle/>
          <a:p>
            <a:pPr algn="ctr" eaLnBrk="1" hangingPunct="1"/>
            <a:r>
              <a:rPr lang="it-IT" b="1" i="1" smtClean="0"/>
              <a:t>PROTEZIONE</a:t>
            </a:r>
          </a:p>
        </p:txBody>
      </p:sp>
      <p:sp>
        <p:nvSpPr>
          <p:cNvPr id="4" name="Segnaposto piè di pagina 3"/>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5" name="Segnaposto numero diapositiva 4"/>
          <p:cNvSpPr>
            <a:spLocks noGrp="1"/>
          </p:cNvSpPr>
          <p:nvPr>
            <p:ph type="sldNum" sz="quarter" idx="12"/>
          </p:nvPr>
        </p:nvSpPr>
        <p:spPr/>
        <p:txBody>
          <a:bodyPr/>
          <a:lstStyle/>
          <a:p>
            <a:pPr>
              <a:defRPr/>
            </a:pPr>
            <a:fld id="{9724F009-AB56-44AA-A13E-036645975D52}" type="slidenum">
              <a:rPr lang="it-IT"/>
              <a:pPr>
                <a:defRPr/>
              </a:pPr>
              <a:t>62</a:t>
            </a:fld>
            <a:endParaRPr lang="it-IT" dirty="0"/>
          </a:p>
        </p:txBody>
      </p:sp>
    </p:spTree>
  </p:cSld>
  <p:clrMapOvr>
    <a:masterClrMapping/>
  </p:clrMapOvr>
  <p:transition>
    <p:pull dir="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468313" y="269875"/>
            <a:ext cx="8424862" cy="1087438"/>
          </a:xfrm>
        </p:spPr>
        <p:txBody>
          <a:bodyPr/>
          <a:lstStyle/>
          <a:p>
            <a:pPr eaLnBrk="1" hangingPunct="1"/>
            <a:r>
              <a:rPr lang="it-IT" sz="3600" smtClean="0"/>
              <a:t>DPI come misure estrema e norme</a:t>
            </a:r>
          </a:p>
        </p:txBody>
      </p:sp>
      <p:sp>
        <p:nvSpPr>
          <p:cNvPr id="48132" name="Rectangle 3"/>
          <p:cNvSpPr>
            <a:spLocks noGrp="1" noRot="1" noChangeArrowheads="1"/>
          </p:cNvSpPr>
          <p:nvPr>
            <p:ph idx="1"/>
          </p:nvPr>
        </p:nvSpPr>
        <p:spPr>
          <a:xfrm>
            <a:off x="395288" y="1214438"/>
            <a:ext cx="8280400" cy="5022850"/>
          </a:xfrm>
        </p:spPr>
        <p:txBody>
          <a:bodyPr>
            <a:normAutofit lnSpcReduction="10000"/>
          </a:bodyPr>
          <a:lstStyle/>
          <a:p>
            <a:pPr marL="609600" indent="-609600" algn="r" eaLnBrk="1" fontAlgn="auto" hangingPunct="1">
              <a:lnSpc>
                <a:spcPct val="150000"/>
              </a:lnSpc>
              <a:spcAft>
                <a:spcPts val="0"/>
              </a:spcAft>
              <a:buClr>
                <a:schemeClr val="accent3"/>
              </a:buClr>
              <a:buFont typeface="Wingdings 2"/>
              <a:buChar char=""/>
              <a:defRPr/>
            </a:pPr>
            <a:endParaRPr lang="it-IT" sz="2400" dirty="0" smtClean="0">
              <a:latin typeface="+mj-lt"/>
            </a:endParaRPr>
          </a:p>
          <a:p>
            <a:pPr marL="609600" indent="-609600" eaLnBrk="1" fontAlgn="auto" hangingPunct="1">
              <a:lnSpc>
                <a:spcPct val="150000"/>
              </a:lnSpc>
              <a:spcAft>
                <a:spcPts val="0"/>
              </a:spcAft>
              <a:buClr>
                <a:schemeClr val="accent3"/>
              </a:buClr>
              <a:buFont typeface="Wingdings 2"/>
              <a:buChar char=""/>
              <a:defRPr/>
            </a:pPr>
            <a:r>
              <a:rPr lang="it-IT" sz="2400" dirty="0" smtClean="0">
                <a:latin typeface="+mj-lt"/>
              </a:rPr>
              <a:t>I DPI si adottano DOPO le misure di prevenzione, solo se il rischio non può essere ulteriormente ridotto con altri mezzi</a:t>
            </a:r>
          </a:p>
          <a:p>
            <a:pPr marL="609600" indent="-609600" eaLnBrk="1" fontAlgn="auto" hangingPunct="1">
              <a:lnSpc>
                <a:spcPct val="150000"/>
              </a:lnSpc>
              <a:spcAft>
                <a:spcPts val="0"/>
              </a:spcAft>
              <a:buClr>
                <a:schemeClr val="accent3"/>
              </a:buClr>
              <a:buFont typeface="Wingdings 2"/>
              <a:buChar char=""/>
              <a:defRPr/>
            </a:pPr>
            <a:r>
              <a:rPr lang="it-IT" sz="2400" dirty="0" smtClean="0">
                <a:latin typeface="+mj-lt"/>
              </a:rPr>
              <a:t>I dispositivi devono essere conformi alla norma di riferimento per il rischio e la situazione affrontata</a:t>
            </a:r>
          </a:p>
          <a:p>
            <a:pPr marL="609600" indent="-609600" eaLnBrk="1" fontAlgn="auto" hangingPunct="1">
              <a:lnSpc>
                <a:spcPct val="150000"/>
              </a:lnSpc>
              <a:spcAft>
                <a:spcPts val="0"/>
              </a:spcAft>
              <a:buClr>
                <a:schemeClr val="accent3"/>
              </a:buClr>
              <a:buFont typeface="Wingdings 2"/>
              <a:buChar char=""/>
              <a:defRPr/>
            </a:pPr>
            <a:r>
              <a:rPr lang="it-IT" sz="2400" dirty="0" smtClean="0">
                <a:latin typeface="+mj-lt"/>
              </a:rPr>
              <a:t>Il fatto che un DPI sia marcato CE non è sufficiente a garantire il fatto che sia adatto al rischio esistente. </a:t>
            </a:r>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6" name="Segnaposto numero diapositiva 4"/>
          <p:cNvSpPr>
            <a:spLocks noGrp="1"/>
          </p:cNvSpPr>
          <p:nvPr>
            <p:ph type="sldNum" sz="quarter" idx="12"/>
          </p:nvPr>
        </p:nvSpPr>
        <p:spPr/>
        <p:txBody>
          <a:bodyPr/>
          <a:lstStyle/>
          <a:p>
            <a:pPr>
              <a:defRPr/>
            </a:pPr>
            <a:fld id="{9BA05F53-980F-4F09-BEF5-BB3B55FF06C3}" type="slidenum">
              <a:rPr lang="it-IT"/>
              <a:pPr>
                <a:defRPr/>
              </a:pPr>
              <a:t>63</a:t>
            </a:fld>
            <a:endParaRPr lang="it-IT" dirty="0"/>
          </a:p>
        </p:txBody>
      </p:sp>
    </p:spTree>
  </p:cSld>
  <p:clrMapOvr>
    <a:masterClrMapping/>
  </p:clrMapOvr>
  <p:transition>
    <p:pull dir="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a:xfrm>
            <a:off x="457200" y="214313"/>
            <a:ext cx="8229600" cy="857250"/>
          </a:xfrm>
        </p:spPr>
        <p:txBody>
          <a:bodyPr/>
          <a:lstStyle/>
          <a:p>
            <a:pPr eaLnBrk="1" hangingPunct="1"/>
            <a:r>
              <a:rPr lang="it-IT" smtClean="0"/>
              <a:t>Segnaletica sicurezza</a:t>
            </a:r>
          </a:p>
        </p:txBody>
      </p:sp>
      <p:sp>
        <p:nvSpPr>
          <p:cNvPr id="49156" name="Rectangle 3"/>
          <p:cNvSpPr>
            <a:spLocks noGrp="1" noRot="1" noChangeArrowheads="1"/>
          </p:cNvSpPr>
          <p:nvPr>
            <p:ph idx="1"/>
          </p:nvPr>
        </p:nvSpPr>
        <p:spPr>
          <a:xfrm>
            <a:off x="468313" y="1052513"/>
            <a:ext cx="8280400" cy="5329237"/>
          </a:xfrm>
        </p:spPr>
        <p:txBody>
          <a:bodyPr>
            <a:normAutofit/>
          </a:bodyPr>
          <a:lstStyle/>
          <a:p>
            <a:pPr marL="274320" indent="-274320" eaLnBrk="1" fontAlgn="auto" hangingPunct="1">
              <a:lnSpc>
                <a:spcPct val="140000"/>
              </a:lnSpc>
              <a:spcAft>
                <a:spcPts val="0"/>
              </a:spcAft>
              <a:buClr>
                <a:schemeClr val="accent3"/>
              </a:buClr>
              <a:buFont typeface="Wingdings 2"/>
              <a:buChar char=""/>
              <a:defRPr/>
            </a:pPr>
            <a:r>
              <a:rPr lang="it-IT" sz="3200" dirty="0" smtClean="0">
                <a:latin typeface="+mj-lt"/>
              </a:rPr>
              <a:t>Le normative di sicurezza prevedono una segnaletica standardizzata per la sicurezza</a:t>
            </a:r>
          </a:p>
          <a:p>
            <a:pPr marL="274320" indent="-274320" eaLnBrk="1" fontAlgn="auto" hangingPunct="1">
              <a:lnSpc>
                <a:spcPct val="140000"/>
              </a:lnSpc>
              <a:spcAft>
                <a:spcPts val="0"/>
              </a:spcAft>
              <a:buClr>
                <a:schemeClr val="accent3"/>
              </a:buClr>
              <a:buFont typeface="Wingdings 2"/>
              <a:buChar char=""/>
              <a:defRPr/>
            </a:pPr>
            <a:r>
              <a:rPr lang="it-IT" sz="3200" dirty="0" smtClean="0">
                <a:latin typeface="+mj-lt"/>
              </a:rPr>
              <a:t>I colori, i cartelli, la segnaletica gestuale, la segnaletica acustica, sono regolate da direttive CE e uniformi tra i paesi membri che le hanno recepite</a:t>
            </a:r>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6" name="Segnaposto numero diapositiva 4"/>
          <p:cNvSpPr>
            <a:spLocks noGrp="1"/>
          </p:cNvSpPr>
          <p:nvPr>
            <p:ph type="sldNum" sz="quarter" idx="12"/>
          </p:nvPr>
        </p:nvSpPr>
        <p:spPr/>
        <p:txBody>
          <a:bodyPr/>
          <a:lstStyle/>
          <a:p>
            <a:pPr>
              <a:defRPr/>
            </a:pPr>
            <a:fld id="{15EFDA20-AC2F-4CFC-89D3-423BA67E9767}" type="slidenum">
              <a:rPr lang="it-IT"/>
              <a:pPr>
                <a:defRPr/>
              </a:pPr>
              <a:t>64</a:t>
            </a:fld>
            <a:endParaRPr lang="it-IT" dirty="0"/>
          </a:p>
        </p:txBody>
      </p:sp>
    </p:spTree>
  </p:cSld>
  <p:clrMapOvr>
    <a:masterClrMapping/>
  </p:clrMapOvr>
  <p:transition>
    <p:pull dir="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a:xfrm>
            <a:off x="457200" y="285750"/>
            <a:ext cx="8229600" cy="1071563"/>
          </a:xfrm>
        </p:spPr>
        <p:txBody>
          <a:bodyPr/>
          <a:lstStyle/>
          <a:p>
            <a:pPr eaLnBrk="1" hangingPunct="1"/>
            <a:r>
              <a:rPr lang="it-IT" smtClean="0"/>
              <a:t>Divieto</a:t>
            </a:r>
          </a:p>
        </p:txBody>
      </p:sp>
      <p:sp>
        <p:nvSpPr>
          <p:cNvPr id="50180" name="Rectangle 3"/>
          <p:cNvSpPr>
            <a:spLocks noGrp="1" noRot="1" noChangeArrowheads="1"/>
          </p:cNvSpPr>
          <p:nvPr>
            <p:ph idx="1"/>
          </p:nvPr>
        </p:nvSpPr>
        <p:spPr>
          <a:xfrm>
            <a:off x="395288" y="1571625"/>
            <a:ext cx="8280400" cy="4232275"/>
          </a:xfrm>
        </p:spPr>
        <p:txBody>
          <a:bodyPr>
            <a:normAutofit/>
          </a:bodyPr>
          <a:lstStyle/>
          <a:p>
            <a:pPr marL="274320" indent="-274320" eaLnBrk="1" fontAlgn="auto" hangingPunct="1">
              <a:spcAft>
                <a:spcPts val="0"/>
              </a:spcAft>
              <a:buClr>
                <a:schemeClr val="accent3"/>
              </a:buClr>
              <a:buFont typeface="Wingdings 2"/>
              <a:buChar char=""/>
              <a:defRPr/>
            </a:pPr>
            <a:r>
              <a:rPr lang="it-IT" dirty="0" smtClean="0">
                <a:latin typeface="+mj-lt"/>
              </a:rPr>
              <a:t>I cartelli di divieto sono rotondi, realizzati con pittogramma nero su sfondo bianco e bande rosse</a:t>
            </a:r>
          </a:p>
        </p:txBody>
      </p:sp>
      <p:sp>
        <p:nvSpPr>
          <p:cNvPr id="6" name="Segnaposto piè di pagina 5"/>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7" name="Segnaposto numero diapositiva 4"/>
          <p:cNvSpPr>
            <a:spLocks noGrp="1"/>
          </p:cNvSpPr>
          <p:nvPr>
            <p:ph type="sldNum" sz="quarter" idx="12"/>
          </p:nvPr>
        </p:nvSpPr>
        <p:spPr/>
        <p:txBody>
          <a:bodyPr/>
          <a:lstStyle/>
          <a:p>
            <a:pPr>
              <a:defRPr/>
            </a:pPr>
            <a:fld id="{FAD8C814-AFA2-47AD-BE7E-DD4A5BA47130}" type="slidenum">
              <a:rPr lang="it-IT"/>
              <a:pPr>
                <a:defRPr/>
              </a:pPr>
              <a:t>65</a:t>
            </a:fld>
            <a:endParaRPr lang="it-IT" dirty="0"/>
          </a:p>
        </p:txBody>
      </p:sp>
      <p:pic>
        <p:nvPicPr>
          <p:cNvPr id="73733" name="Immagine 7" descr="cartelli_1.tif"/>
          <p:cNvPicPr>
            <a:picLocks noChangeAspect="1"/>
          </p:cNvPicPr>
          <p:nvPr/>
        </p:nvPicPr>
        <p:blipFill>
          <a:blip r:embed="rId3" cstate="print"/>
          <a:srcRect/>
          <a:stretch>
            <a:fillRect/>
          </a:stretch>
        </p:blipFill>
        <p:spPr bwMode="auto">
          <a:xfrm>
            <a:off x="755576" y="3645024"/>
            <a:ext cx="7337425" cy="2500313"/>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a:xfrm>
            <a:off x="500063" y="214313"/>
            <a:ext cx="8229600" cy="1000125"/>
          </a:xfrm>
        </p:spPr>
        <p:txBody>
          <a:bodyPr/>
          <a:lstStyle/>
          <a:p>
            <a:pPr eaLnBrk="1" hangingPunct="1"/>
            <a:r>
              <a:rPr lang="it-IT" smtClean="0"/>
              <a:t>Avvertimento e altri</a:t>
            </a:r>
          </a:p>
        </p:txBody>
      </p:sp>
      <p:sp>
        <p:nvSpPr>
          <p:cNvPr id="51204" name="Rectangle 3"/>
          <p:cNvSpPr>
            <a:spLocks noGrp="1" noRot="1" noChangeArrowheads="1"/>
          </p:cNvSpPr>
          <p:nvPr>
            <p:ph idx="1"/>
          </p:nvPr>
        </p:nvSpPr>
        <p:spPr>
          <a:xfrm>
            <a:off x="323850" y="1285875"/>
            <a:ext cx="8497888" cy="1852613"/>
          </a:xfrm>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it-IT" dirty="0" smtClean="0">
                <a:latin typeface="+mj-lt"/>
              </a:rPr>
              <a:t>Avvertimento: triangolo nero-giallo</a:t>
            </a:r>
          </a:p>
          <a:p>
            <a:pPr marL="274320" indent="-274320" eaLnBrk="1" fontAlgn="auto" hangingPunct="1">
              <a:spcAft>
                <a:spcPts val="0"/>
              </a:spcAft>
              <a:buClr>
                <a:schemeClr val="accent3"/>
              </a:buClr>
              <a:buFont typeface="Wingdings 2"/>
              <a:buChar char=""/>
              <a:defRPr/>
            </a:pPr>
            <a:r>
              <a:rPr lang="it-IT" dirty="0" smtClean="0">
                <a:latin typeface="+mj-lt"/>
              </a:rPr>
              <a:t>Prescrizione: rotondi bianco-azzurro</a:t>
            </a:r>
          </a:p>
          <a:p>
            <a:pPr marL="274320" indent="-274320" eaLnBrk="1" fontAlgn="auto" hangingPunct="1">
              <a:spcAft>
                <a:spcPts val="0"/>
              </a:spcAft>
              <a:buClr>
                <a:schemeClr val="accent3"/>
              </a:buClr>
              <a:buFont typeface="Wingdings 2"/>
              <a:buChar char=""/>
              <a:defRPr/>
            </a:pPr>
            <a:r>
              <a:rPr lang="it-IT" dirty="0" smtClean="0">
                <a:latin typeface="+mj-lt"/>
              </a:rPr>
              <a:t>Salvataggio: rettangolari o quadrati giallo-verde</a:t>
            </a:r>
          </a:p>
          <a:p>
            <a:pPr marL="274320" indent="-274320" eaLnBrk="1" fontAlgn="auto" hangingPunct="1">
              <a:spcAft>
                <a:spcPts val="0"/>
              </a:spcAft>
              <a:buClr>
                <a:schemeClr val="accent3"/>
              </a:buClr>
              <a:buFont typeface="Wingdings 2"/>
              <a:buChar char=""/>
              <a:defRPr/>
            </a:pPr>
            <a:r>
              <a:rPr lang="it-IT" dirty="0" smtClean="0">
                <a:latin typeface="+mj-lt"/>
              </a:rPr>
              <a:t>Antincendio: rettangolari o quadrati bianco-rosso</a:t>
            </a:r>
          </a:p>
        </p:txBody>
      </p:sp>
      <p:sp>
        <p:nvSpPr>
          <p:cNvPr id="6" name="Segnaposto piè di pagina 5"/>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10" name="Segnaposto numero diapositiva 4"/>
          <p:cNvSpPr>
            <a:spLocks noGrp="1"/>
          </p:cNvSpPr>
          <p:nvPr>
            <p:ph type="sldNum" sz="quarter" idx="12"/>
          </p:nvPr>
        </p:nvSpPr>
        <p:spPr/>
        <p:txBody>
          <a:bodyPr/>
          <a:lstStyle/>
          <a:p>
            <a:pPr>
              <a:defRPr/>
            </a:pPr>
            <a:fld id="{70E02256-8606-463B-B94E-44EC48BDCF93}" type="slidenum">
              <a:rPr lang="it-IT"/>
              <a:pPr>
                <a:defRPr/>
              </a:pPr>
              <a:t>66</a:t>
            </a:fld>
            <a:endParaRPr lang="it-IT" dirty="0"/>
          </a:p>
        </p:txBody>
      </p:sp>
      <p:pic>
        <p:nvPicPr>
          <p:cNvPr id="74757" name="Immagine 10" descr="cartelli_2.tif"/>
          <p:cNvPicPr>
            <a:picLocks noChangeAspect="1"/>
          </p:cNvPicPr>
          <p:nvPr/>
        </p:nvPicPr>
        <p:blipFill>
          <a:blip r:embed="rId3" cstate="print"/>
          <a:srcRect/>
          <a:stretch>
            <a:fillRect/>
          </a:stretch>
        </p:blipFill>
        <p:spPr bwMode="auto">
          <a:xfrm>
            <a:off x="714375" y="3071813"/>
            <a:ext cx="7715250" cy="294957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a:xfrm>
            <a:off x="457200" y="142875"/>
            <a:ext cx="8229600" cy="928688"/>
          </a:xfrm>
        </p:spPr>
        <p:txBody>
          <a:bodyPr/>
          <a:lstStyle/>
          <a:p>
            <a:pPr eaLnBrk="1" hangingPunct="1"/>
            <a:r>
              <a:rPr lang="it-IT" smtClean="0"/>
              <a:t>Gestuale</a:t>
            </a:r>
          </a:p>
        </p:txBody>
      </p:sp>
      <p:sp>
        <p:nvSpPr>
          <p:cNvPr id="52228" name="Rectangle 3"/>
          <p:cNvSpPr>
            <a:spLocks noGrp="1" noRot="1" noChangeArrowheads="1"/>
          </p:cNvSpPr>
          <p:nvPr>
            <p:ph idx="1"/>
          </p:nvPr>
        </p:nvSpPr>
        <p:spPr>
          <a:xfrm>
            <a:off x="395288" y="4000500"/>
            <a:ext cx="8208962" cy="2092325"/>
          </a:xfrm>
        </p:spPr>
        <p:txBody>
          <a:bodyPr>
            <a:normAutofit/>
          </a:bodyPr>
          <a:lstStyle/>
          <a:p>
            <a:pPr marL="274320" indent="-274320" eaLnBrk="1" fontAlgn="auto" hangingPunct="1">
              <a:spcAft>
                <a:spcPts val="0"/>
              </a:spcAft>
              <a:buClr>
                <a:schemeClr val="accent3"/>
              </a:buClr>
              <a:buFont typeface="Wingdings 2"/>
              <a:buChar char=""/>
              <a:defRPr/>
            </a:pPr>
            <a:r>
              <a:rPr lang="it-IT" dirty="0" smtClean="0">
                <a:latin typeface="+mj-lt"/>
              </a:rPr>
              <a:t>Segnali standardizzati</a:t>
            </a:r>
          </a:p>
          <a:p>
            <a:pPr marL="274320" indent="-274320" eaLnBrk="1" fontAlgn="auto" hangingPunct="1">
              <a:spcAft>
                <a:spcPts val="0"/>
              </a:spcAft>
              <a:buClr>
                <a:schemeClr val="accent3"/>
              </a:buClr>
              <a:buFont typeface="Wingdings 2"/>
              <a:buChar char=""/>
              <a:defRPr/>
            </a:pPr>
            <a:r>
              <a:rPr lang="it-IT" dirty="0" smtClean="0">
                <a:latin typeface="+mj-lt"/>
              </a:rPr>
              <a:t>Procedure scritte</a:t>
            </a:r>
          </a:p>
          <a:p>
            <a:pPr marL="274320" indent="-274320" eaLnBrk="1" fontAlgn="auto" hangingPunct="1">
              <a:spcAft>
                <a:spcPts val="0"/>
              </a:spcAft>
              <a:buClr>
                <a:schemeClr val="accent3"/>
              </a:buClr>
              <a:buFont typeface="Wingdings 2"/>
              <a:buChar char=""/>
              <a:defRPr/>
            </a:pPr>
            <a:r>
              <a:rPr lang="it-IT" dirty="0" smtClean="0">
                <a:latin typeface="+mj-lt"/>
              </a:rPr>
              <a:t>Importanza dell’addestramento</a:t>
            </a:r>
          </a:p>
        </p:txBody>
      </p:sp>
      <p:sp>
        <p:nvSpPr>
          <p:cNvPr id="6" name="Segnaposto piè di pagina 5"/>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16" name="Segnaposto numero diapositiva 4"/>
          <p:cNvSpPr>
            <a:spLocks noGrp="1"/>
          </p:cNvSpPr>
          <p:nvPr>
            <p:ph type="sldNum" sz="quarter" idx="12"/>
          </p:nvPr>
        </p:nvSpPr>
        <p:spPr/>
        <p:txBody>
          <a:bodyPr/>
          <a:lstStyle/>
          <a:p>
            <a:pPr>
              <a:defRPr/>
            </a:pPr>
            <a:fld id="{6A21A5AB-A702-4D86-BF06-0C44A30BAD7E}" type="slidenum">
              <a:rPr lang="it-IT"/>
              <a:pPr>
                <a:defRPr/>
              </a:pPr>
              <a:t>67</a:t>
            </a:fld>
            <a:endParaRPr lang="it-IT" dirty="0"/>
          </a:p>
        </p:txBody>
      </p:sp>
      <p:pic>
        <p:nvPicPr>
          <p:cNvPr id="75781" name="Immagine 16" descr="SEGNI.tif"/>
          <p:cNvPicPr>
            <a:picLocks noChangeAspect="1"/>
          </p:cNvPicPr>
          <p:nvPr/>
        </p:nvPicPr>
        <p:blipFill>
          <a:blip r:embed="rId3" cstate="print"/>
          <a:srcRect/>
          <a:stretch>
            <a:fillRect/>
          </a:stretch>
        </p:blipFill>
        <p:spPr bwMode="auto">
          <a:xfrm>
            <a:off x="1214438" y="1285875"/>
            <a:ext cx="6696075" cy="260985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olo 1"/>
          <p:cNvSpPr>
            <a:spLocks noGrp="1"/>
          </p:cNvSpPr>
          <p:nvPr>
            <p:ph type="title"/>
          </p:nvPr>
        </p:nvSpPr>
        <p:spPr>
          <a:xfrm>
            <a:off x="468313" y="1357313"/>
            <a:ext cx="8424862" cy="3500437"/>
          </a:xfrm>
        </p:spPr>
        <p:txBody>
          <a:bodyPr/>
          <a:lstStyle/>
          <a:p>
            <a:pPr algn="ctr" eaLnBrk="1" hangingPunct="1"/>
            <a:r>
              <a:rPr lang="it-IT" b="1" i="1" smtClean="0"/>
              <a:t>ORGANI DI VIGILANZA</a:t>
            </a:r>
          </a:p>
        </p:txBody>
      </p:sp>
      <p:sp>
        <p:nvSpPr>
          <p:cNvPr id="4" name="Segnaposto piè di pagina 3"/>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5" name="Segnaposto numero diapositiva 4"/>
          <p:cNvSpPr>
            <a:spLocks noGrp="1"/>
          </p:cNvSpPr>
          <p:nvPr>
            <p:ph type="sldNum" sz="quarter" idx="12"/>
          </p:nvPr>
        </p:nvSpPr>
        <p:spPr/>
        <p:txBody>
          <a:bodyPr/>
          <a:lstStyle/>
          <a:p>
            <a:pPr>
              <a:defRPr/>
            </a:pPr>
            <a:fld id="{F23B88C3-CDBD-4950-A7EB-463509DB1B7C}" type="slidenum">
              <a:rPr lang="it-IT"/>
              <a:pPr>
                <a:defRPr/>
              </a:pPr>
              <a:t>68</a:t>
            </a:fld>
            <a:endParaRPr lang="it-IT" dirty="0"/>
          </a:p>
        </p:txBody>
      </p:sp>
    </p:spTree>
  </p:cSld>
  <p:clrMapOvr>
    <a:masterClrMapping/>
  </p:clrMapOvr>
  <p:transition>
    <p:pull dir="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31"/>
          <p:cNvGrpSpPr>
            <a:grpSpLocks/>
          </p:cNvGrpSpPr>
          <p:nvPr/>
        </p:nvGrpSpPr>
        <p:grpSpPr bwMode="auto">
          <a:xfrm>
            <a:off x="7429500" y="1071563"/>
            <a:ext cx="1500188" cy="1785937"/>
            <a:chOff x="1920" y="144"/>
            <a:chExt cx="1785" cy="2185"/>
          </a:xfrm>
        </p:grpSpPr>
        <p:pic>
          <p:nvPicPr>
            <p:cNvPr id="77912" name="Picture 32" descr="BS00800_"/>
            <p:cNvPicPr>
              <a:picLocks noChangeAspect="1" noChangeArrowheads="1"/>
            </p:cNvPicPr>
            <p:nvPr/>
          </p:nvPicPr>
          <p:blipFill>
            <a:blip r:embed="rId3" cstate="print"/>
            <a:srcRect/>
            <a:stretch>
              <a:fillRect/>
            </a:stretch>
          </p:blipFill>
          <p:spPr bwMode="auto">
            <a:xfrm>
              <a:off x="1920" y="144"/>
              <a:ext cx="1785" cy="2185"/>
            </a:xfrm>
            <a:prstGeom prst="rect">
              <a:avLst/>
            </a:prstGeom>
            <a:noFill/>
            <a:ln w="9525">
              <a:noFill/>
              <a:miter lim="800000"/>
              <a:headEnd/>
              <a:tailEnd/>
            </a:ln>
          </p:spPr>
        </p:pic>
        <p:sp>
          <p:nvSpPr>
            <p:cNvPr id="27681" name="WordArt 33"/>
            <p:cNvSpPr>
              <a:spLocks noChangeAspect="1" noChangeArrowheads="1" noChangeShapeType="1" noTextEdit="1"/>
            </p:cNvSpPr>
            <p:nvPr/>
          </p:nvSpPr>
          <p:spPr bwMode="auto">
            <a:xfrm>
              <a:off x="2260" y="1018"/>
              <a:ext cx="695" cy="1224"/>
            </a:xfrm>
            <a:prstGeom prst="rect">
              <a:avLst/>
            </a:prstGeom>
          </p:spPr>
          <p:txBody>
            <a:bodyPr wrap="none" fromWordArt="1">
              <a:prstTxWarp prst="textPlain">
                <a:avLst>
                  <a:gd name="adj" fmla="val 50000"/>
                </a:avLst>
              </a:prstTxWarp>
            </a:bodyPr>
            <a:lstStyle/>
            <a:p>
              <a:pPr algn="ctr">
                <a:defRPr/>
              </a:pPr>
              <a:r>
                <a:rPr lang="it-IT" sz="1600" kern="10" dirty="0">
                  <a:ln w="19050">
                    <a:solidFill>
                      <a:srgbClr val="99CCFF"/>
                    </a:solidFill>
                    <a:round/>
                    <a:headEnd/>
                    <a:tailEnd/>
                  </a:ln>
                  <a:solidFill>
                    <a:srgbClr val="0000FF"/>
                  </a:solidFill>
                  <a:effectLst>
                    <a:outerShdw dist="35921" dir="2700000" algn="ctr" rotWithShape="0">
                      <a:srgbClr val="990000"/>
                    </a:outerShdw>
                  </a:effectLst>
                  <a:latin typeface="Impact"/>
                </a:rPr>
                <a:t>23</a:t>
              </a:r>
            </a:p>
            <a:p>
              <a:pPr algn="ctr">
                <a:defRPr/>
              </a:pPr>
              <a:r>
                <a:rPr lang="it-IT" sz="1600" kern="10" dirty="0">
                  <a:ln w="19050">
                    <a:solidFill>
                      <a:srgbClr val="99CCFF"/>
                    </a:solidFill>
                    <a:round/>
                    <a:headEnd/>
                    <a:tailEnd/>
                  </a:ln>
                  <a:solidFill>
                    <a:srgbClr val="0000FF"/>
                  </a:solidFill>
                  <a:effectLst>
                    <a:outerShdw dist="35921" dir="2700000" algn="ctr" rotWithShape="0">
                      <a:srgbClr val="990000"/>
                    </a:outerShdw>
                  </a:effectLst>
                  <a:latin typeface="Impact"/>
                </a:rPr>
                <a:t>dicembre</a:t>
              </a:r>
            </a:p>
            <a:p>
              <a:pPr algn="ctr">
                <a:defRPr/>
              </a:pPr>
              <a:r>
                <a:rPr lang="it-IT" sz="1600" kern="10" dirty="0">
                  <a:ln w="19050">
                    <a:solidFill>
                      <a:srgbClr val="99CCFF"/>
                    </a:solidFill>
                    <a:round/>
                    <a:headEnd/>
                    <a:tailEnd/>
                  </a:ln>
                  <a:solidFill>
                    <a:srgbClr val="0000FF"/>
                  </a:solidFill>
                  <a:effectLst>
                    <a:outerShdw dist="35921" dir="2700000" algn="ctr" rotWithShape="0">
                      <a:srgbClr val="990000"/>
                    </a:outerShdw>
                  </a:effectLst>
                  <a:latin typeface="Impact"/>
                </a:rPr>
                <a:t>1978</a:t>
              </a:r>
            </a:p>
          </p:txBody>
        </p:sp>
      </p:grpSp>
      <p:grpSp>
        <p:nvGrpSpPr>
          <p:cNvPr id="77827" name="Group 2"/>
          <p:cNvGrpSpPr>
            <a:grpSpLocks/>
          </p:cNvGrpSpPr>
          <p:nvPr/>
        </p:nvGrpSpPr>
        <p:grpSpPr bwMode="auto">
          <a:xfrm>
            <a:off x="142875" y="1357313"/>
            <a:ext cx="8629650" cy="5286375"/>
            <a:chOff x="801" y="2080"/>
            <a:chExt cx="10260" cy="6868"/>
          </a:xfrm>
        </p:grpSpPr>
        <p:sp>
          <p:nvSpPr>
            <p:cNvPr id="57352" name="Text Box 3"/>
            <p:cNvSpPr txBox="1">
              <a:spLocks noChangeArrowheads="1"/>
            </p:cNvSpPr>
            <p:nvPr/>
          </p:nvSpPr>
          <p:spPr bwMode="auto">
            <a:xfrm>
              <a:off x="886" y="2164"/>
              <a:ext cx="1715" cy="7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eaLnBrk="0" hangingPunct="0">
                <a:defRPr/>
              </a:pPr>
              <a:r>
                <a:rPr lang="it-IT" sz="1200" b="1" i="1" u="none" dirty="0">
                  <a:solidFill>
                    <a:schemeClr val="bg2">
                      <a:lumMod val="10000"/>
                    </a:schemeClr>
                  </a:solidFill>
                  <a:latin typeface="+mj-lt"/>
                </a:rPr>
                <a:t>VIGILI DEL FUOCO</a:t>
              </a:r>
            </a:p>
          </p:txBody>
        </p:sp>
        <p:sp>
          <p:nvSpPr>
            <p:cNvPr id="57353" name="Text Box 4"/>
            <p:cNvSpPr txBox="1">
              <a:spLocks noChangeArrowheads="1"/>
            </p:cNvSpPr>
            <p:nvPr/>
          </p:nvSpPr>
          <p:spPr bwMode="auto">
            <a:xfrm>
              <a:off x="4028" y="2080"/>
              <a:ext cx="4756" cy="6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eaLnBrk="0" hangingPunct="0">
                <a:defRPr/>
              </a:pPr>
              <a:r>
                <a:rPr lang="it-IT" sz="1200" b="1" i="1" u="none" noProof="1">
                  <a:solidFill>
                    <a:schemeClr val="bg2">
                      <a:lumMod val="10000"/>
                    </a:schemeClr>
                  </a:solidFill>
                  <a:latin typeface="+mj-lt"/>
                </a:rPr>
                <a:t>ISPETTORATO DEL LAVORO COMPETENZE ISPETTIVE PER LA PREVENZIONE</a:t>
              </a:r>
            </a:p>
            <a:p>
              <a:pPr algn="ctr" eaLnBrk="0" hangingPunct="0">
                <a:defRPr/>
              </a:pPr>
              <a:endParaRPr lang="it-IT" sz="1200" noProof="1"/>
            </a:p>
          </p:txBody>
        </p:sp>
        <p:sp>
          <p:nvSpPr>
            <p:cNvPr id="57354" name="Line 5"/>
            <p:cNvSpPr>
              <a:spLocks noChangeShapeType="1"/>
            </p:cNvSpPr>
            <p:nvPr/>
          </p:nvSpPr>
          <p:spPr bwMode="auto">
            <a:xfrm>
              <a:off x="2601" y="2202"/>
              <a:ext cx="1260" cy="0"/>
            </a:xfrm>
            <a:prstGeom prst="line">
              <a:avLst/>
            </a:prstGeom>
            <a:ln>
              <a:headEnd/>
              <a:tailEnd type="triangle" w="med" len="med"/>
            </a:ln>
          </p:spPr>
          <p:style>
            <a:lnRef idx="1">
              <a:schemeClr val="accent3"/>
            </a:lnRef>
            <a:fillRef idx="2">
              <a:schemeClr val="accent3"/>
            </a:fillRef>
            <a:effectRef idx="1">
              <a:schemeClr val="accent3"/>
            </a:effectRef>
            <a:fontRef idx="minor">
              <a:schemeClr val="dk1"/>
            </a:fontRef>
          </p:style>
          <p:txBody>
            <a:bodyPr/>
            <a:lstStyle/>
            <a:p>
              <a:pPr>
                <a:defRPr/>
              </a:pPr>
              <a:endParaRPr lang="it-IT"/>
            </a:p>
          </p:txBody>
        </p:sp>
        <p:sp>
          <p:nvSpPr>
            <p:cNvPr id="57355" name="Text Box 6"/>
            <p:cNvSpPr txBox="1">
              <a:spLocks noChangeArrowheads="1"/>
            </p:cNvSpPr>
            <p:nvPr/>
          </p:nvSpPr>
          <p:spPr bwMode="auto">
            <a:xfrm>
              <a:off x="801" y="3244"/>
              <a:ext cx="1800" cy="7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eaLnBrk="0" hangingPunct="0">
                <a:defRPr/>
              </a:pPr>
              <a:r>
                <a:rPr lang="it-IT" sz="1200" b="1" u="none" dirty="0">
                  <a:solidFill>
                    <a:schemeClr val="bg2">
                      <a:lumMod val="10000"/>
                    </a:schemeClr>
                  </a:solidFill>
                  <a:latin typeface="+mj-lt"/>
                </a:rPr>
                <a:t>Dalla L.833/78</a:t>
              </a:r>
            </a:p>
          </p:txBody>
        </p:sp>
        <p:sp>
          <p:nvSpPr>
            <p:cNvPr id="57356" name="Line 7"/>
            <p:cNvSpPr>
              <a:spLocks noChangeShapeType="1"/>
            </p:cNvSpPr>
            <p:nvPr/>
          </p:nvSpPr>
          <p:spPr bwMode="auto">
            <a:xfrm>
              <a:off x="2601" y="3366"/>
              <a:ext cx="1260" cy="0"/>
            </a:xfrm>
            <a:prstGeom prst="line">
              <a:avLst/>
            </a:prstGeom>
            <a:ln>
              <a:headEnd/>
              <a:tailEnd type="triangle" w="med" len="med"/>
            </a:ln>
          </p:spPr>
          <p:style>
            <a:lnRef idx="1">
              <a:schemeClr val="accent3"/>
            </a:lnRef>
            <a:fillRef idx="2">
              <a:schemeClr val="accent3"/>
            </a:fillRef>
            <a:effectRef idx="1">
              <a:schemeClr val="accent3"/>
            </a:effectRef>
            <a:fontRef idx="minor">
              <a:schemeClr val="dk1"/>
            </a:fontRef>
          </p:style>
          <p:txBody>
            <a:bodyPr/>
            <a:lstStyle/>
            <a:p>
              <a:pPr>
                <a:defRPr/>
              </a:pPr>
              <a:endParaRPr lang="it-IT"/>
            </a:p>
          </p:txBody>
        </p:sp>
        <p:sp>
          <p:nvSpPr>
            <p:cNvPr id="57357" name="Text Box 8"/>
            <p:cNvSpPr txBox="1">
              <a:spLocks noChangeArrowheads="1"/>
            </p:cNvSpPr>
            <p:nvPr/>
          </p:nvSpPr>
          <p:spPr bwMode="auto">
            <a:xfrm>
              <a:off x="3861" y="3454"/>
              <a:ext cx="4860" cy="51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eaLnBrk="0" hangingPunct="0">
                <a:defRPr/>
              </a:pPr>
              <a:r>
                <a:rPr lang="it-IT" sz="1200" b="1" i="1" u="none" dirty="0">
                  <a:solidFill>
                    <a:schemeClr val="bg2">
                      <a:lumMod val="10000"/>
                    </a:schemeClr>
                  </a:solidFill>
                  <a:latin typeface="+mj-lt"/>
                </a:rPr>
                <a:t>SERVIZIO SANITARIO NAZIONALE</a:t>
              </a:r>
            </a:p>
          </p:txBody>
        </p:sp>
        <p:sp>
          <p:nvSpPr>
            <p:cNvPr id="57358" name="Line 9"/>
            <p:cNvSpPr>
              <a:spLocks noChangeShapeType="1"/>
            </p:cNvSpPr>
            <p:nvPr/>
          </p:nvSpPr>
          <p:spPr bwMode="auto">
            <a:xfrm>
              <a:off x="6060" y="2730"/>
              <a:ext cx="0" cy="720"/>
            </a:xfrm>
            <a:prstGeom prst="line">
              <a:avLst/>
            </a:prstGeom>
            <a:ln>
              <a:headEnd/>
              <a:tailEnd type="triangle" w="med" len="med"/>
            </a:ln>
          </p:spPr>
          <p:style>
            <a:lnRef idx="1">
              <a:schemeClr val="accent3"/>
            </a:lnRef>
            <a:fillRef idx="2">
              <a:schemeClr val="accent3"/>
            </a:fillRef>
            <a:effectRef idx="1">
              <a:schemeClr val="accent3"/>
            </a:effectRef>
            <a:fontRef idx="minor">
              <a:schemeClr val="dk1"/>
            </a:fontRef>
          </p:style>
          <p:txBody>
            <a:bodyPr/>
            <a:lstStyle/>
            <a:p>
              <a:pPr>
                <a:defRPr/>
              </a:pPr>
              <a:endParaRPr lang="it-IT"/>
            </a:p>
          </p:txBody>
        </p:sp>
        <p:sp>
          <p:nvSpPr>
            <p:cNvPr id="57359" name="Text Box 10"/>
            <p:cNvSpPr txBox="1">
              <a:spLocks noChangeArrowheads="1"/>
            </p:cNvSpPr>
            <p:nvPr/>
          </p:nvSpPr>
          <p:spPr bwMode="auto">
            <a:xfrm>
              <a:off x="1141" y="6188"/>
              <a:ext cx="2160" cy="36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eaLnBrk="0" hangingPunct="0">
                <a:defRPr/>
              </a:pPr>
              <a:r>
                <a:rPr lang="it-IT" sz="1200" b="1" dirty="0" err="1">
                  <a:solidFill>
                    <a:schemeClr val="bg2">
                      <a:lumMod val="10000"/>
                    </a:schemeClr>
                  </a:solidFill>
                  <a:latin typeface="+mj-lt"/>
                </a:rPr>
                <a:t>S.I.A.N.</a:t>
              </a:r>
              <a:endParaRPr lang="it-IT" sz="1200" b="1" dirty="0">
                <a:solidFill>
                  <a:schemeClr val="bg2">
                    <a:lumMod val="10000"/>
                  </a:schemeClr>
                </a:solidFill>
                <a:latin typeface="+mj-lt"/>
              </a:endParaRPr>
            </a:p>
          </p:txBody>
        </p:sp>
        <p:sp>
          <p:nvSpPr>
            <p:cNvPr id="57360" name="Text Box 11"/>
            <p:cNvSpPr txBox="1">
              <a:spLocks noChangeArrowheads="1"/>
            </p:cNvSpPr>
            <p:nvPr/>
          </p:nvSpPr>
          <p:spPr bwMode="auto">
            <a:xfrm>
              <a:off x="1161" y="5626"/>
              <a:ext cx="2160" cy="36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eaLnBrk="0" hangingPunct="0">
                <a:defRPr/>
              </a:pPr>
              <a:r>
                <a:rPr lang="it-IT" sz="1200" b="1" dirty="0" err="1">
                  <a:solidFill>
                    <a:schemeClr val="bg2">
                      <a:lumMod val="10000"/>
                    </a:schemeClr>
                  </a:solidFill>
                  <a:latin typeface="+mj-lt"/>
                </a:rPr>
                <a:t>S.I.S.P</a:t>
              </a:r>
              <a:r>
                <a:rPr lang="it-IT" sz="1200" b="1" dirty="0">
                  <a:solidFill>
                    <a:schemeClr val="bg2">
                      <a:lumMod val="10000"/>
                    </a:schemeClr>
                  </a:solidFill>
                  <a:latin typeface="+mj-lt"/>
                </a:rPr>
                <a:t>.</a:t>
              </a:r>
            </a:p>
          </p:txBody>
        </p:sp>
        <p:sp>
          <p:nvSpPr>
            <p:cNvPr id="57361" name="Text Box 12"/>
            <p:cNvSpPr txBox="1">
              <a:spLocks noChangeArrowheads="1"/>
            </p:cNvSpPr>
            <p:nvPr/>
          </p:nvSpPr>
          <p:spPr bwMode="auto">
            <a:xfrm>
              <a:off x="1161" y="6706"/>
              <a:ext cx="2160" cy="36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eaLnBrk="0" hangingPunct="0">
                <a:defRPr/>
              </a:pPr>
              <a:r>
                <a:rPr lang="it-IT" sz="1200" b="1" dirty="0" err="1">
                  <a:solidFill>
                    <a:schemeClr val="bg2">
                      <a:lumMod val="10000"/>
                    </a:schemeClr>
                  </a:solidFill>
                  <a:latin typeface="+mj-lt"/>
                </a:rPr>
                <a:t>S.VET</a:t>
              </a:r>
              <a:r>
                <a:rPr lang="it-IT" sz="1200" b="1" dirty="0">
                  <a:solidFill>
                    <a:schemeClr val="bg2">
                      <a:lumMod val="10000"/>
                    </a:schemeClr>
                  </a:solidFill>
                  <a:latin typeface="+mj-lt"/>
                </a:rPr>
                <a:t>.</a:t>
              </a:r>
            </a:p>
          </p:txBody>
        </p:sp>
        <p:sp>
          <p:nvSpPr>
            <p:cNvPr id="57362" name="Text Box 13"/>
            <p:cNvSpPr txBox="1">
              <a:spLocks noChangeArrowheads="1"/>
            </p:cNvSpPr>
            <p:nvPr/>
          </p:nvSpPr>
          <p:spPr bwMode="auto">
            <a:xfrm>
              <a:off x="1161" y="5086"/>
              <a:ext cx="2160" cy="36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eaLnBrk="0" hangingPunct="0">
                <a:defRPr/>
              </a:pPr>
              <a:r>
                <a:rPr lang="it-IT" sz="1200" b="1" dirty="0" err="1">
                  <a:solidFill>
                    <a:schemeClr val="bg2">
                      <a:lumMod val="10000"/>
                    </a:schemeClr>
                  </a:solidFill>
                  <a:latin typeface="+mj-lt"/>
                </a:rPr>
                <a:t>S.Pre.S.A.L</a:t>
              </a:r>
              <a:r>
                <a:rPr lang="it-IT" sz="1200" b="1" dirty="0">
                  <a:solidFill>
                    <a:schemeClr val="bg2">
                      <a:lumMod val="10000"/>
                    </a:schemeClr>
                  </a:solidFill>
                  <a:latin typeface="+mj-lt"/>
                </a:rPr>
                <a:t>.</a:t>
              </a:r>
            </a:p>
          </p:txBody>
        </p:sp>
        <p:sp>
          <p:nvSpPr>
            <p:cNvPr id="57363" name="Text Box 14"/>
            <p:cNvSpPr txBox="1">
              <a:spLocks noChangeArrowheads="1"/>
            </p:cNvSpPr>
            <p:nvPr/>
          </p:nvSpPr>
          <p:spPr bwMode="auto">
            <a:xfrm>
              <a:off x="3681" y="6166"/>
              <a:ext cx="3060" cy="36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eaLnBrk="0" hangingPunct="0">
                <a:defRPr/>
              </a:pPr>
              <a:r>
                <a:rPr lang="it-IT" sz="1200" b="1" noProof="1">
                  <a:solidFill>
                    <a:schemeClr val="bg2">
                      <a:lumMod val="10000"/>
                    </a:schemeClr>
                  </a:solidFill>
                  <a:latin typeface="+mj-lt"/>
                </a:rPr>
                <a:t>Servizio Alimenti e Nutrizione</a:t>
              </a:r>
            </a:p>
          </p:txBody>
        </p:sp>
        <p:sp>
          <p:nvSpPr>
            <p:cNvPr id="57364" name="Text Box 15"/>
            <p:cNvSpPr txBox="1">
              <a:spLocks noChangeArrowheads="1"/>
            </p:cNvSpPr>
            <p:nvPr/>
          </p:nvSpPr>
          <p:spPr bwMode="auto">
            <a:xfrm>
              <a:off x="3681" y="5626"/>
              <a:ext cx="3600" cy="36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eaLnBrk="0" hangingPunct="0">
                <a:defRPr/>
              </a:pPr>
              <a:r>
                <a:rPr lang="it-IT" sz="1200" b="1" noProof="1">
                  <a:solidFill>
                    <a:schemeClr val="bg2">
                      <a:lumMod val="10000"/>
                    </a:schemeClr>
                  </a:solidFill>
                  <a:latin typeface="+mj-lt"/>
                </a:rPr>
                <a:t>Servizio igiene e Sanità Pubblica</a:t>
              </a:r>
            </a:p>
          </p:txBody>
        </p:sp>
        <p:sp>
          <p:nvSpPr>
            <p:cNvPr id="57365" name="Text Box 16"/>
            <p:cNvSpPr txBox="1">
              <a:spLocks noChangeArrowheads="1"/>
            </p:cNvSpPr>
            <p:nvPr/>
          </p:nvSpPr>
          <p:spPr bwMode="auto">
            <a:xfrm>
              <a:off x="3681" y="6706"/>
              <a:ext cx="2340" cy="36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eaLnBrk="0" hangingPunct="0">
                <a:defRPr/>
              </a:pPr>
              <a:r>
                <a:rPr lang="it-IT" sz="1200" b="1" noProof="1">
                  <a:solidFill>
                    <a:schemeClr val="bg2">
                      <a:lumMod val="10000"/>
                    </a:schemeClr>
                  </a:solidFill>
                  <a:latin typeface="+mj-lt"/>
                </a:rPr>
                <a:t>Servizio Veterinario</a:t>
              </a:r>
            </a:p>
          </p:txBody>
        </p:sp>
        <p:sp>
          <p:nvSpPr>
            <p:cNvPr id="57366" name="Text Box 17"/>
            <p:cNvSpPr txBox="1">
              <a:spLocks noChangeArrowheads="1"/>
            </p:cNvSpPr>
            <p:nvPr/>
          </p:nvSpPr>
          <p:spPr bwMode="auto">
            <a:xfrm>
              <a:off x="3681" y="5086"/>
              <a:ext cx="5040" cy="36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eaLnBrk="0" hangingPunct="0">
                <a:defRPr/>
              </a:pPr>
              <a:r>
                <a:rPr lang="it-IT" sz="1200" b="1" noProof="1">
                  <a:solidFill>
                    <a:schemeClr val="bg2">
                      <a:lumMod val="10000"/>
                    </a:schemeClr>
                  </a:solidFill>
                  <a:latin typeface="+mj-lt"/>
                </a:rPr>
                <a:t>Servizio Prevenzione e Sicurezza Ambienti di Lavoro</a:t>
              </a:r>
            </a:p>
          </p:txBody>
        </p:sp>
        <p:sp>
          <p:nvSpPr>
            <p:cNvPr id="57367" name="Line 18"/>
            <p:cNvSpPr>
              <a:spLocks noChangeShapeType="1"/>
            </p:cNvSpPr>
            <p:nvPr/>
          </p:nvSpPr>
          <p:spPr bwMode="auto">
            <a:xfrm>
              <a:off x="3321" y="4997"/>
              <a:ext cx="360" cy="0"/>
            </a:xfrm>
            <a:prstGeom prst="line">
              <a:avLst/>
            </a:prstGeom>
            <a:ln>
              <a:headEnd/>
              <a:tailEnd type="triangle" w="med" len="med"/>
            </a:ln>
          </p:spPr>
          <p:style>
            <a:lnRef idx="1">
              <a:schemeClr val="accent3"/>
            </a:lnRef>
            <a:fillRef idx="2">
              <a:schemeClr val="accent3"/>
            </a:fillRef>
            <a:effectRef idx="1">
              <a:schemeClr val="accent3"/>
            </a:effectRef>
            <a:fontRef idx="minor">
              <a:schemeClr val="dk1"/>
            </a:fontRef>
          </p:style>
          <p:txBody>
            <a:bodyPr/>
            <a:lstStyle/>
            <a:p>
              <a:pPr>
                <a:defRPr/>
              </a:pPr>
              <a:endParaRPr lang="it-IT"/>
            </a:p>
          </p:txBody>
        </p:sp>
        <p:sp>
          <p:nvSpPr>
            <p:cNvPr id="57368" name="Line 19"/>
            <p:cNvSpPr>
              <a:spLocks noChangeShapeType="1"/>
            </p:cNvSpPr>
            <p:nvPr/>
          </p:nvSpPr>
          <p:spPr bwMode="auto">
            <a:xfrm>
              <a:off x="3321" y="5536"/>
              <a:ext cx="360" cy="0"/>
            </a:xfrm>
            <a:prstGeom prst="line">
              <a:avLst/>
            </a:prstGeom>
            <a:ln>
              <a:headEnd/>
              <a:tailEnd type="triangle" w="med" len="med"/>
            </a:ln>
          </p:spPr>
          <p:style>
            <a:lnRef idx="1">
              <a:schemeClr val="accent3"/>
            </a:lnRef>
            <a:fillRef idx="2">
              <a:schemeClr val="accent3"/>
            </a:fillRef>
            <a:effectRef idx="1">
              <a:schemeClr val="accent3"/>
            </a:effectRef>
            <a:fontRef idx="minor">
              <a:schemeClr val="dk1"/>
            </a:fontRef>
          </p:style>
          <p:txBody>
            <a:bodyPr/>
            <a:lstStyle/>
            <a:p>
              <a:pPr>
                <a:defRPr/>
              </a:pPr>
              <a:endParaRPr lang="it-IT"/>
            </a:p>
          </p:txBody>
        </p:sp>
        <p:sp>
          <p:nvSpPr>
            <p:cNvPr id="57369" name="Line 20"/>
            <p:cNvSpPr>
              <a:spLocks noChangeShapeType="1"/>
            </p:cNvSpPr>
            <p:nvPr/>
          </p:nvSpPr>
          <p:spPr bwMode="auto">
            <a:xfrm>
              <a:off x="3321" y="6074"/>
              <a:ext cx="360" cy="0"/>
            </a:xfrm>
            <a:prstGeom prst="line">
              <a:avLst/>
            </a:prstGeom>
            <a:ln>
              <a:headEnd/>
              <a:tailEnd type="triangle" w="med" len="med"/>
            </a:ln>
          </p:spPr>
          <p:style>
            <a:lnRef idx="1">
              <a:schemeClr val="accent3"/>
            </a:lnRef>
            <a:fillRef idx="2">
              <a:schemeClr val="accent3"/>
            </a:fillRef>
            <a:effectRef idx="1">
              <a:schemeClr val="accent3"/>
            </a:effectRef>
            <a:fontRef idx="minor">
              <a:schemeClr val="dk1"/>
            </a:fontRef>
          </p:style>
          <p:txBody>
            <a:bodyPr/>
            <a:lstStyle/>
            <a:p>
              <a:pPr>
                <a:defRPr/>
              </a:pPr>
              <a:endParaRPr lang="it-IT"/>
            </a:p>
          </p:txBody>
        </p:sp>
        <p:sp>
          <p:nvSpPr>
            <p:cNvPr id="57370" name="Line 21"/>
            <p:cNvSpPr>
              <a:spLocks noChangeShapeType="1"/>
            </p:cNvSpPr>
            <p:nvPr/>
          </p:nvSpPr>
          <p:spPr bwMode="auto">
            <a:xfrm>
              <a:off x="3321" y="6613"/>
              <a:ext cx="360" cy="0"/>
            </a:xfrm>
            <a:prstGeom prst="line">
              <a:avLst/>
            </a:prstGeom>
            <a:ln>
              <a:headEnd/>
              <a:tailEnd type="triangle" w="med" len="med"/>
            </a:ln>
          </p:spPr>
          <p:style>
            <a:lnRef idx="1">
              <a:schemeClr val="accent3"/>
            </a:lnRef>
            <a:fillRef idx="2">
              <a:schemeClr val="accent3"/>
            </a:fillRef>
            <a:effectRef idx="1">
              <a:schemeClr val="accent3"/>
            </a:effectRef>
            <a:fontRef idx="minor">
              <a:schemeClr val="dk1"/>
            </a:fontRef>
          </p:style>
          <p:txBody>
            <a:bodyPr/>
            <a:lstStyle/>
            <a:p>
              <a:pPr>
                <a:defRPr/>
              </a:pPr>
              <a:endParaRPr lang="it-IT"/>
            </a:p>
          </p:txBody>
        </p:sp>
        <p:sp>
          <p:nvSpPr>
            <p:cNvPr id="57371" name="Text Box 22"/>
            <p:cNvSpPr txBox="1">
              <a:spLocks noChangeArrowheads="1"/>
            </p:cNvSpPr>
            <p:nvPr/>
          </p:nvSpPr>
          <p:spPr bwMode="auto">
            <a:xfrm>
              <a:off x="9040" y="5143"/>
              <a:ext cx="1800" cy="144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eaLnBrk="0" hangingPunct="0">
                <a:defRPr/>
              </a:pPr>
              <a:r>
                <a:rPr lang="it-IT" sz="1200" b="1" u="none" dirty="0">
                  <a:solidFill>
                    <a:schemeClr val="bg2">
                      <a:lumMod val="10000"/>
                    </a:schemeClr>
                  </a:solidFill>
                  <a:latin typeface="+mj-lt"/>
                </a:rPr>
                <a:t>Ispettori aventi qualifica di ufficiali di P.G. data dal prefetto (art.21 L833/78)</a:t>
              </a:r>
            </a:p>
          </p:txBody>
        </p:sp>
        <p:sp>
          <p:nvSpPr>
            <p:cNvPr id="57372" name="Line 23"/>
            <p:cNvSpPr>
              <a:spLocks noChangeShapeType="1"/>
            </p:cNvSpPr>
            <p:nvPr/>
          </p:nvSpPr>
          <p:spPr bwMode="auto">
            <a:xfrm>
              <a:off x="8721" y="5171"/>
              <a:ext cx="360" cy="0"/>
            </a:xfrm>
            <a:prstGeom prst="lin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it-IT"/>
            </a:p>
          </p:txBody>
        </p:sp>
        <p:sp>
          <p:nvSpPr>
            <p:cNvPr id="57373" name="Text Box 24"/>
            <p:cNvSpPr txBox="1">
              <a:spLocks noChangeArrowheads="1"/>
            </p:cNvSpPr>
            <p:nvPr/>
          </p:nvSpPr>
          <p:spPr bwMode="auto">
            <a:xfrm>
              <a:off x="6021" y="7246"/>
              <a:ext cx="5040" cy="126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eaLnBrk="0" hangingPunct="0">
                <a:defRPr/>
              </a:pPr>
              <a:r>
                <a:rPr lang="it-IT" sz="1200" b="1" u="none" dirty="0">
                  <a:solidFill>
                    <a:schemeClr val="bg2">
                      <a:lumMod val="10000"/>
                    </a:schemeClr>
                  </a:solidFill>
                  <a:latin typeface="+mj-lt"/>
                </a:rPr>
                <a:t>Possibilità di prescrizione  ai sensi dell’art 20/21 del </a:t>
              </a:r>
              <a:r>
                <a:rPr lang="it-IT" sz="1200" b="1" u="none" dirty="0" err="1">
                  <a:solidFill>
                    <a:schemeClr val="bg2">
                      <a:lumMod val="10000"/>
                    </a:schemeClr>
                  </a:solidFill>
                  <a:latin typeface="+mj-lt"/>
                </a:rPr>
                <a:t>D.Lvo</a:t>
              </a:r>
              <a:r>
                <a:rPr lang="it-IT" sz="1200" b="1" u="none" dirty="0">
                  <a:solidFill>
                    <a:schemeClr val="bg2">
                      <a:lumMod val="10000"/>
                    </a:schemeClr>
                  </a:solidFill>
                  <a:latin typeface="+mj-lt"/>
                </a:rPr>
                <a:t> 758/94 (n.b. l’ottemperanza ed il  successivo pagamento della sanzione pari a ¼ del </a:t>
              </a:r>
              <a:r>
                <a:rPr lang="it-IT" sz="1200" b="1" u="none" dirty="0" err="1">
                  <a:solidFill>
                    <a:schemeClr val="bg2">
                      <a:lumMod val="10000"/>
                    </a:schemeClr>
                  </a:solidFill>
                  <a:latin typeface="+mj-lt"/>
                </a:rPr>
                <a:t>max</a:t>
              </a:r>
              <a:r>
                <a:rPr lang="it-IT" sz="1200" b="1" u="none" dirty="0">
                  <a:solidFill>
                    <a:schemeClr val="bg2">
                      <a:lumMod val="10000"/>
                    </a:schemeClr>
                  </a:solidFill>
                  <a:latin typeface="+mj-lt"/>
                </a:rPr>
                <a:t>, trasforma l’illecito da penale ad amministrativo)</a:t>
              </a:r>
            </a:p>
          </p:txBody>
        </p:sp>
        <p:sp>
          <p:nvSpPr>
            <p:cNvPr id="57374" name="Line 25"/>
            <p:cNvSpPr>
              <a:spLocks noChangeShapeType="1"/>
            </p:cNvSpPr>
            <p:nvPr/>
          </p:nvSpPr>
          <p:spPr bwMode="auto">
            <a:xfrm>
              <a:off x="9452" y="6526"/>
              <a:ext cx="0" cy="720"/>
            </a:xfrm>
            <a:prstGeom prst="line">
              <a:avLst/>
            </a:prstGeom>
            <a:ln>
              <a:headEnd/>
              <a:tailEnd type="triangle" w="med" len="med"/>
            </a:ln>
          </p:spPr>
          <p:style>
            <a:lnRef idx="1">
              <a:schemeClr val="accent3"/>
            </a:lnRef>
            <a:fillRef idx="2">
              <a:schemeClr val="accent3"/>
            </a:fillRef>
            <a:effectRef idx="1">
              <a:schemeClr val="accent3"/>
            </a:effectRef>
            <a:fontRef idx="minor">
              <a:schemeClr val="dk1"/>
            </a:fontRef>
          </p:style>
          <p:txBody>
            <a:bodyPr/>
            <a:lstStyle/>
            <a:p>
              <a:pPr>
                <a:defRPr/>
              </a:pPr>
              <a:endParaRPr lang="it-IT"/>
            </a:p>
          </p:txBody>
        </p:sp>
        <p:sp>
          <p:nvSpPr>
            <p:cNvPr id="57375" name="Text Box 26"/>
            <p:cNvSpPr txBox="1">
              <a:spLocks noChangeArrowheads="1"/>
            </p:cNvSpPr>
            <p:nvPr/>
          </p:nvSpPr>
          <p:spPr bwMode="auto">
            <a:xfrm>
              <a:off x="981" y="8020"/>
              <a:ext cx="4680" cy="92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eaLnBrk="0" hangingPunct="0">
                <a:defRPr/>
              </a:pPr>
              <a:r>
                <a:rPr lang="it-IT" sz="1200" b="1" u="none" dirty="0">
                  <a:solidFill>
                    <a:schemeClr val="bg2">
                      <a:lumMod val="10000"/>
                    </a:schemeClr>
                  </a:solidFill>
                  <a:latin typeface="+mj-lt"/>
                </a:rPr>
                <a:t>Ispettorato del lavoro (oltre alle ASL) solo  per alcune lavorazioni (es. cantieri edili, attività con utilizzo di serbatoi sotto pressione, marine, ecc..)</a:t>
              </a:r>
            </a:p>
          </p:txBody>
        </p:sp>
        <p:sp>
          <p:nvSpPr>
            <p:cNvPr id="57376" name="Line 27"/>
            <p:cNvSpPr>
              <a:spLocks noChangeShapeType="1"/>
            </p:cNvSpPr>
            <p:nvPr/>
          </p:nvSpPr>
          <p:spPr bwMode="auto">
            <a:xfrm flipV="1">
              <a:off x="5661" y="8506"/>
              <a:ext cx="1260" cy="360"/>
            </a:xfrm>
            <a:prstGeom prst="line">
              <a:avLst/>
            </a:prstGeom>
            <a:ln>
              <a:headEnd/>
              <a:tailEnd type="triangle" w="med" len="med"/>
            </a:ln>
          </p:spPr>
          <p:style>
            <a:lnRef idx="1">
              <a:schemeClr val="accent3"/>
            </a:lnRef>
            <a:fillRef idx="2">
              <a:schemeClr val="accent3"/>
            </a:fillRef>
            <a:effectRef idx="1">
              <a:schemeClr val="accent3"/>
            </a:effectRef>
            <a:fontRef idx="minor">
              <a:schemeClr val="dk1"/>
            </a:fontRef>
          </p:style>
          <p:txBody>
            <a:bodyPr/>
            <a:lstStyle/>
            <a:p>
              <a:pPr>
                <a:defRPr/>
              </a:pPr>
              <a:endParaRPr lang="it-IT"/>
            </a:p>
          </p:txBody>
        </p:sp>
        <p:sp>
          <p:nvSpPr>
            <p:cNvPr id="57377" name="Text Box 29"/>
            <p:cNvSpPr txBox="1">
              <a:spLocks noChangeArrowheads="1"/>
            </p:cNvSpPr>
            <p:nvPr/>
          </p:nvSpPr>
          <p:spPr bwMode="auto">
            <a:xfrm>
              <a:off x="981" y="4586"/>
              <a:ext cx="9720" cy="27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eaLnBrk="0" hangingPunct="0">
                <a:defRPr/>
              </a:pPr>
              <a:r>
                <a:rPr lang="it-IT" sz="1400" b="1" i="1" u="none" noProof="1">
                  <a:solidFill>
                    <a:schemeClr val="bg2">
                      <a:lumMod val="10000"/>
                    </a:schemeClr>
                  </a:solidFill>
                  <a:latin typeface="+mj-lt"/>
                </a:rPr>
                <a:t>ATTUALE ORGANIZZAZIONE DEL DIPARTIMENTO DI PREVENZIONE DELLA  ASL</a:t>
              </a:r>
            </a:p>
          </p:txBody>
        </p:sp>
      </p:grpSp>
      <p:sp>
        <p:nvSpPr>
          <p:cNvPr id="77828" name="Text Box 30"/>
          <p:cNvSpPr txBox="1">
            <a:spLocks noChangeArrowheads="1"/>
          </p:cNvSpPr>
          <p:nvPr/>
        </p:nvSpPr>
        <p:spPr bwMode="auto">
          <a:xfrm>
            <a:off x="571500" y="785813"/>
            <a:ext cx="6929438" cy="338137"/>
          </a:xfrm>
          <a:prstGeom prst="rect">
            <a:avLst/>
          </a:prstGeom>
          <a:noFill/>
          <a:ln w="9525">
            <a:noFill/>
            <a:miter lim="800000"/>
            <a:headEnd/>
            <a:tailEnd/>
          </a:ln>
        </p:spPr>
        <p:txBody>
          <a:bodyPr>
            <a:spAutoFit/>
          </a:bodyPr>
          <a:lstStyle/>
          <a:p>
            <a:pPr>
              <a:spcBef>
                <a:spcPct val="50000"/>
              </a:spcBef>
            </a:pPr>
            <a:endParaRPr lang="it-IT" sz="1600" b="1">
              <a:solidFill>
                <a:srgbClr val="13099F"/>
              </a:solidFill>
            </a:endParaRPr>
          </a:p>
        </p:txBody>
      </p:sp>
      <p:sp>
        <p:nvSpPr>
          <p:cNvPr id="27686" name="Text Box 38"/>
          <p:cNvSpPr txBox="1">
            <a:spLocks noChangeArrowheads="1"/>
          </p:cNvSpPr>
          <p:nvPr/>
        </p:nvSpPr>
        <p:spPr bwMode="auto">
          <a:xfrm>
            <a:off x="0" y="285728"/>
            <a:ext cx="9144000" cy="5842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it-IT" sz="1600" b="1" u="none" dirty="0">
                <a:solidFill>
                  <a:schemeClr val="bg2">
                    <a:lumMod val="10000"/>
                  </a:schemeClr>
                </a:solidFill>
                <a:latin typeface="Trebuchet MS" pitchFamily="34" charset="0"/>
              </a:rPr>
              <a:t>GLI ORGANISMI </a:t>
            </a:r>
            <a:r>
              <a:rPr lang="it-IT" sz="1600" b="1" u="none" dirty="0" err="1">
                <a:solidFill>
                  <a:schemeClr val="bg2">
                    <a:lumMod val="10000"/>
                  </a:schemeClr>
                </a:solidFill>
                <a:latin typeface="Trebuchet MS" pitchFamily="34" charset="0"/>
              </a:rPr>
              <a:t>DI</a:t>
            </a:r>
            <a:r>
              <a:rPr lang="it-IT" sz="1600" b="1" u="none" dirty="0">
                <a:solidFill>
                  <a:schemeClr val="bg2">
                    <a:lumMod val="10000"/>
                  </a:schemeClr>
                </a:solidFill>
                <a:latin typeface="Trebuchet MS" pitchFamily="34" charset="0"/>
              </a:rPr>
              <a:t> VIGILANZA PUBBLICI ATTUALMENTE IMPEGNATI NELLA PREVENZIONE DEGLI INFORTUNI E DELLE MALATTIE PROFESSIONALI</a:t>
            </a:r>
          </a:p>
        </p:txBody>
      </p:sp>
      <p:sp>
        <p:nvSpPr>
          <p:cNvPr id="77832" name="AutoShape 40">
            <a:hlinkClick r:id="rId4" action="ppaction://hlinksldjump" highlightClick="1"/>
          </p:cNvPr>
          <p:cNvSpPr>
            <a:spLocks noChangeArrowheads="1"/>
          </p:cNvSpPr>
          <p:nvPr/>
        </p:nvSpPr>
        <p:spPr bwMode="auto">
          <a:xfrm>
            <a:off x="4876800" y="4724400"/>
            <a:ext cx="3886200" cy="838200"/>
          </a:xfrm>
          <a:prstGeom prst="actionButtonForwardNext">
            <a:avLst/>
          </a:prstGeom>
          <a:noFill/>
          <a:ln w="9525">
            <a:noFill/>
            <a:miter lim="800000"/>
            <a:headEnd/>
            <a:tailEnd/>
          </a:ln>
        </p:spPr>
        <p:txBody>
          <a:bodyPr wrap="none" anchor="ctr"/>
          <a:lstStyle/>
          <a:p>
            <a:endParaRPr lang="it-IT"/>
          </a:p>
        </p:txBody>
      </p:sp>
      <p:sp>
        <p:nvSpPr>
          <p:cNvPr id="37" name="Segnaposto piè di pagina 36"/>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36" name="Segnaposto numero diapositiva 35"/>
          <p:cNvSpPr>
            <a:spLocks noGrp="1"/>
          </p:cNvSpPr>
          <p:nvPr>
            <p:ph type="sldNum" sz="quarter" idx="12"/>
          </p:nvPr>
        </p:nvSpPr>
        <p:spPr/>
        <p:txBody>
          <a:bodyPr/>
          <a:lstStyle/>
          <a:p>
            <a:pPr>
              <a:defRPr/>
            </a:pPr>
            <a:fld id="{0CE05BB6-1452-4E0E-A529-475870C1D553}" type="slidenum">
              <a:rPr lang="it-IT"/>
              <a:pPr>
                <a:defRPr/>
              </a:pPr>
              <a:t>69</a:t>
            </a:fld>
            <a:endParaRPr lang="it-IT" dirty="0"/>
          </a:p>
        </p:txBody>
      </p:sp>
    </p:spTree>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468313" y="260350"/>
            <a:ext cx="8424862" cy="954088"/>
          </a:xfrm>
        </p:spPr>
        <p:txBody>
          <a:bodyPr/>
          <a:lstStyle/>
          <a:p>
            <a:pPr eaLnBrk="1" hangingPunct="1"/>
            <a:r>
              <a:rPr lang="it-IT" smtClean="0"/>
              <a:t>Pericolo e </a:t>
            </a:r>
            <a:r>
              <a:rPr lang="it-IT" u="sng" smtClean="0"/>
              <a:t>rischio</a:t>
            </a:r>
          </a:p>
        </p:txBody>
      </p:sp>
      <p:sp>
        <p:nvSpPr>
          <p:cNvPr id="44037" name="Rectangle 3"/>
          <p:cNvSpPr>
            <a:spLocks noGrp="1" noRot="1" noChangeArrowheads="1"/>
          </p:cNvSpPr>
          <p:nvPr>
            <p:ph type="body" sz="half" idx="1"/>
          </p:nvPr>
        </p:nvSpPr>
        <p:spPr>
          <a:xfrm>
            <a:off x="357188" y="1125538"/>
            <a:ext cx="8029575" cy="4751387"/>
          </a:xfrm>
        </p:spPr>
        <p:txBody>
          <a:bodyPr>
            <a:normAutofit fontScale="92500" lnSpcReduction="20000"/>
          </a:bodyPr>
          <a:lstStyle/>
          <a:p>
            <a:pPr marL="274320" indent="-274320" eaLnBrk="1" fontAlgn="auto" hangingPunct="1">
              <a:lnSpc>
                <a:spcPct val="120000"/>
              </a:lnSpc>
              <a:spcAft>
                <a:spcPts val="0"/>
              </a:spcAft>
              <a:buClr>
                <a:schemeClr val="accent3"/>
              </a:buClr>
              <a:buFont typeface="Wingdings" pitchFamily="2" charset="2"/>
              <a:buNone/>
              <a:defRPr/>
            </a:pPr>
            <a:endParaRPr lang="it-IT" sz="3600" b="1" dirty="0" smtClean="0">
              <a:latin typeface="+mj-lt"/>
            </a:endParaRPr>
          </a:p>
          <a:p>
            <a:pPr marL="274320" indent="-274320" eaLnBrk="1" fontAlgn="auto" hangingPunct="1">
              <a:lnSpc>
                <a:spcPct val="120000"/>
              </a:lnSpc>
              <a:spcAft>
                <a:spcPts val="0"/>
              </a:spcAft>
              <a:buClr>
                <a:schemeClr val="accent3"/>
              </a:buClr>
              <a:buFont typeface="Wingdings" pitchFamily="2" charset="2"/>
              <a:buNone/>
              <a:defRPr/>
            </a:pPr>
            <a:r>
              <a:rPr lang="it-IT" sz="3600" b="1" dirty="0" smtClean="0">
                <a:latin typeface="+mj-lt"/>
              </a:rPr>
              <a:t>Rischio</a:t>
            </a:r>
            <a:r>
              <a:rPr lang="it-IT" sz="3600" dirty="0" smtClean="0">
                <a:latin typeface="+mj-lt"/>
              </a:rPr>
              <a:t>:</a:t>
            </a:r>
          </a:p>
          <a:p>
            <a:pPr marL="274320" indent="-274320" eaLnBrk="1" fontAlgn="auto" hangingPunct="1">
              <a:spcAft>
                <a:spcPts val="0"/>
              </a:spcAft>
              <a:buClr>
                <a:schemeClr val="accent3"/>
              </a:buClr>
              <a:buFont typeface="Wingdings" pitchFamily="2" charset="2"/>
              <a:buNone/>
              <a:defRPr/>
            </a:pPr>
            <a:r>
              <a:rPr lang="it-IT" sz="3600" dirty="0" smtClean="0">
                <a:latin typeface="+mj-lt"/>
              </a:rPr>
              <a:t>	Probabilità che sia effettivamente raggiunto il limite potenziale che determina il danno.</a:t>
            </a:r>
          </a:p>
          <a:p>
            <a:pPr marL="274320" indent="-274320" eaLnBrk="1" fontAlgn="auto" hangingPunct="1">
              <a:spcBef>
                <a:spcPct val="0"/>
              </a:spcBef>
              <a:spcAft>
                <a:spcPts val="0"/>
              </a:spcAft>
              <a:buClr>
                <a:schemeClr val="bg1"/>
              </a:buClr>
              <a:buFontTx/>
              <a:buNone/>
              <a:defRPr/>
            </a:pPr>
            <a:endParaRPr lang="it-IT" sz="3600" dirty="0" smtClean="0">
              <a:latin typeface="+mj-lt"/>
            </a:endParaRPr>
          </a:p>
          <a:p>
            <a:pPr marL="0" indent="0" eaLnBrk="1" fontAlgn="auto" hangingPunct="1">
              <a:lnSpc>
                <a:spcPct val="120000"/>
              </a:lnSpc>
              <a:spcAft>
                <a:spcPts val="0"/>
              </a:spcAft>
              <a:buClr>
                <a:schemeClr val="accent3"/>
              </a:buClr>
              <a:buFont typeface="Wingdings" pitchFamily="2" charset="2"/>
              <a:buNone/>
              <a:defRPr/>
            </a:pPr>
            <a:r>
              <a:rPr lang="it-IT" sz="3200" dirty="0" smtClean="0">
                <a:latin typeface="+mj-lt"/>
              </a:rPr>
              <a:t>L’uso degli agenti pericolosi può determinare un rischio concreto o meno. Dipende dalle condizioni di uso.</a:t>
            </a:r>
          </a:p>
          <a:p>
            <a:pPr marL="274320" indent="-274320" eaLnBrk="1" fontAlgn="auto" hangingPunct="1">
              <a:lnSpc>
                <a:spcPct val="120000"/>
              </a:lnSpc>
              <a:spcAft>
                <a:spcPts val="0"/>
              </a:spcAft>
              <a:buClr>
                <a:schemeClr val="accent3"/>
              </a:buClr>
              <a:buFont typeface="Wingdings" pitchFamily="2" charset="2"/>
              <a:buNone/>
              <a:defRPr/>
            </a:pPr>
            <a:endParaRPr lang="it-IT" sz="3600" dirty="0" smtClean="0"/>
          </a:p>
        </p:txBody>
      </p:sp>
      <p:sp>
        <p:nvSpPr>
          <p:cNvPr id="5" name="Segnaposto piè di pagina 4"/>
          <p:cNvSpPr>
            <a:spLocks noGrp="1"/>
          </p:cNvSpPr>
          <p:nvPr>
            <p:ph type="ftr" sz="quarter" idx="10"/>
          </p:nvPr>
        </p:nvSpPr>
        <p:spPr>
          <a:xfrm>
            <a:off x="457200" y="6525344"/>
            <a:ext cx="4906888" cy="257377"/>
          </a:xfrm>
        </p:spPr>
        <p:txBody>
          <a:bodyPr/>
          <a:lstStyle/>
          <a:p>
            <a:pPr>
              <a:defRPr/>
            </a:pPr>
            <a:r>
              <a:rPr lang="it-IT" dirty="0" smtClean="0"/>
              <a:t>dott.ssa Alessandra A. </a:t>
            </a:r>
            <a:r>
              <a:rPr lang="it-IT" dirty="0" err="1" smtClean="0"/>
              <a:t>Muliere</a:t>
            </a:r>
            <a:r>
              <a:rPr lang="it-IT" dirty="0" smtClean="0"/>
              <a:t> Medico Chirurgo Specialista in Medicina del Lavoro</a:t>
            </a:r>
            <a:endParaRPr lang="it-IT" dirty="0"/>
          </a:p>
        </p:txBody>
      </p:sp>
      <p:sp>
        <p:nvSpPr>
          <p:cNvPr id="6" name="Segnaposto numero diapositiva 6"/>
          <p:cNvSpPr>
            <a:spLocks noGrp="1"/>
          </p:cNvSpPr>
          <p:nvPr>
            <p:ph type="sldNum" sz="quarter" idx="11"/>
          </p:nvPr>
        </p:nvSpPr>
        <p:spPr/>
        <p:txBody>
          <a:bodyPr/>
          <a:lstStyle/>
          <a:p>
            <a:pPr>
              <a:defRPr/>
            </a:pPr>
            <a:fld id="{13DBF186-FEF5-4F92-AE0E-87E1B3CD0596}" type="slidenum">
              <a:rPr lang="it-IT"/>
              <a:pPr>
                <a:defRPr/>
              </a:pPr>
              <a:t>7</a:t>
            </a:fld>
            <a:endParaRPr lang="it-IT" dirty="0"/>
          </a:p>
        </p:txBody>
      </p:sp>
    </p:spTree>
  </p:cSld>
  <p:clrMapOvr>
    <a:masterClrMapping/>
  </p:clrMapOvr>
  <p:transition advClick="0" advTm="3000">
    <p:pull dir="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26"/>
          <p:cNvSpPr txBox="1">
            <a:spLocks noChangeArrowheads="1"/>
          </p:cNvSpPr>
          <p:nvPr/>
        </p:nvSpPr>
        <p:spPr bwMode="auto">
          <a:xfrm>
            <a:off x="285750" y="714375"/>
            <a:ext cx="8185150" cy="91598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it-IT" sz="1800" b="1" u="none" dirty="0">
                <a:solidFill>
                  <a:schemeClr val="bg2">
                    <a:lumMod val="10000"/>
                  </a:schemeClr>
                </a:solidFill>
                <a:latin typeface="Trebuchet MS" pitchFamily="34" charset="0"/>
              </a:rPr>
              <a:t>ART. 8 DPR 520/55:</a:t>
            </a:r>
            <a:r>
              <a:rPr lang="it-IT" sz="1800" u="none" dirty="0">
                <a:solidFill>
                  <a:schemeClr val="bg2">
                    <a:lumMod val="10000"/>
                  </a:schemeClr>
                </a:solidFill>
                <a:latin typeface="Trebuchet MS" pitchFamily="34" charset="0"/>
              </a:rPr>
              <a:t> </a:t>
            </a:r>
            <a:r>
              <a:rPr lang="it-IT" sz="1800" b="1" u="none" dirty="0">
                <a:solidFill>
                  <a:schemeClr val="bg2">
                    <a:lumMod val="10000"/>
                  </a:schemeClr>
                </a:solidFill>
                <a:latin typeface="Trebuchet MS" pitchFamily="34" charset="0"/>
              </a:rPr>
              <a:t>potere di visitare in ogni parte, a qualunque ora del giorno e anche della notte, i laboratori, gli opifici, i cantieri …  i dormitori e refettori annessi agli stabilimenti </a:t>
            </a:r>
            <a:r>
              <a:rPr lang="it-IT" sz="1800" b="1" u="none" dirty="0">
                <a:solidFill>
                  <a:srgbClr val="13099F"/>
                </a:solidFill>
                <a:latin typeface="Trebuchet MS" pitchFamily="34" charset="0"/>
              </a:rPr>
              <a:t>…</a:t>
            </a:r>
            <a:endParaRPr lang="it-IT" sz="1800" u="none" dirty="0">
              <a:solidFill>
                <a:srgbClr val="13099F"/>
              </a:solidFill>
              <a:latin typeface="Trebuchet MS" pitchFamily="34" charset="0"/>
            </a:endParaRPr>
          </a:p>
        </p:txBody>
      </p:sp>
      <p:sp>
        <p:nvSpPr>
          <p:cNvPr id="14340" name="Text Box 1028"/>
          <p:cNvSpPr txBox="1">
            <a:spLocks noChangeArrowheads="1"/>
          </p:cNvSpPr>
          <p:nvPr/>
        </p:nvSpPr>
        <p:spPr bwMode="auto">
          <a:xfrm>
            <a:off x="533400" y="2438400"/>
            <a:ext cx="8185150" cy="11906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it-IT" sz="1800" b="1" u="none" dirty="0">
                <a:solidFill>
                  <a:schemeClr val="bg2">
                    <a:lumMod val="10000"/>
                  </a:schemeClr>
                </a:solidFill>
                <a:latin typeface="Trebuchet MS" pitchFamily="34" charset="0"/>
              </a:rPr>
              <a:t>ART. 10 DPR 520/55:</a:t>
            </a:r>
            <a:r>
              <a:rPr lang="it-IT" sz="1800" u="none" dirty="0">
                <a:solidFill>
                  <a:schemeClr val="bg2">
                    <a:lumMod val="10000"/>
                  </a:schemeClr>
                </a:solidFill>
                <a:latin typeface="Trebuchet MS" pitchFamily="34" charset="0"/>
              </a:rPr>
              <a:t> </a:t>
            </a:r>
            <a:r>
              <a:rPr lang="it-IT" sz="1800" b="1" u="none" dirty="0">
                <a:solidFill>
                  <a:schemeClr val="bg2">
                    <a:lumMod val="10000"/>
                  </a:schemeClr>
                </a:solidFill>
                <a:latin typeface="Trebuchet MS" pitchFamily="34" charset="0"/>
              </a:rPr>
              <a:t>potere di disposizione (potere di impartire, sulla base di un apprezzamento discrezionale e in difetto di previsioni di leggi specifiche, disposizioni immediatamente esecutive, contro le quali è ammesso ricorso in via amministrativa)</a:t>
            </a:r>
            <a:endParaRPr lang="it-IT" sz="1800" u="none" dirty="0">
              <a:solidFill>
                <a:schemeClr val="bg2">
                  <a:lumMod val="10000"/>
                </a:schemeClr>
              </a:solidFill>
              <a:latin typeface="Trebuchet MS" pitchFamily="34" charset="0"/>
            </a:endParaRPr>
          </a:p>
        </p:txBody>
      </p:sp>
      <p:sp>
        <p:nvSpPr>
          <p:cNvPr id="14342" name="Text Box 1030"/>
          <p:cNvSpPr txBox="1">
            <a:spLocks noChangeArrowheads="1"/>
          </p:cNvSpPr>
          <p:nvPr/>
        </p:nvSpPr>
        <p:spPr bwMode="auto">
          <a:xfrm>
            <a:off x="533400" y="4267200"/>
            <a:ext cx="8185150" cy="14652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it-IT" sz="1800" b="1" u="none" dirty="0">
                <a:solidFill>
                  <a:schemeClr val="bg2">
                    <a:lumMod val="10000"/>
                  </a:schemeClr>
                </a:solidFill>
                <a:latin typeface="Trebuchet MS" pitchFamily="34" charset="0"/>
              </a:rPr>
              <a:t>ART. 20 e 21 </a:t>
            </a:r>
            <a:r>
              <a:rPr lang="it-IT" sz="1800" b="1" u="none" dirty="0" err="1">
                <a:solidFill>
                  <a:schemeClr val="bg2">
                    <a:lumMod val="10000"/>
                  </a:schemeClr>
                </a:solidFill>
                <a:latin typeface="Trebuchet MS" pitchFamily="34" charset="0"/>
              </a:rPr>
              <a:t>D.Lvo</a:t>
            </a:r>
            <a:r>
              <a:rPr lang="it-IT" sz="1800" b="1" u="none" dirty="0">
                <a:solidFill>
                  <a:schemeClr val="bg2">
                    <a:lumMod val="10000"/>
                  </a:schemeClr>
                </a:solidFill>
                <a:latin typeface="Trebuchet MS" pitchFamily="34" charset="0"/>
              </a:rPr>
              <a:t> 758/94:</a:t>
            </a:r>
            <a:r>
              <a:rPr lang="it-IT" sz="1800" u="none" dirty="0">
                <a:solidFill>
                  <a:schemeClr val="bg2">
                    <a:lumMod val="10000"/>
                  </a:schemeClr>
                </a:solidFill>
                <a:latin typeface="Trebuchet MS" pitchFamily="34" charset="0"/>
              </a:rPr>
              <a:t> </a:t>
            </a:r>
            <a:r>
              <a:rPr lang="it-IT" sz="1800" b="1" u="none" dirty="0">
                <a:solidFill>
                  <a:schemeClr val="bg2">
                    <a:lumMod val="10000"/>
                  </a:schemeClr>
                </a:solidFill>
                <a:latin typeface="Trebuchet MS" pitchFamily="34" charset="0"/>
              </a:rPr>
              <a:t>potere di impartire prescrizioni in caso di inosservanza della normativa di igiene e sicurezza sul lavoro, indicando modalità e tempi della regolarizzazione (contro le prescrizioni non è ammesso ricorso in via amministrativa)</a:t>
            </a:r>
            <a:endParaRPr lang="it-IT" sz="1800" u="none" dirty="0">
              <a:solidFill>
                <a:schemeClr val="bg2">
                  <a:lumMod val="10000"/>
                </a:schemeClr>
              </a:solidFill>
              <a:latin typeface="Trebuchet MS" pitchFamily="34" charset="0"/>
            </a:endParaRPr>
          </a:p>
          <a:p>
            <a:pPr>
              <a:defRPr/>
            </a:pPr>
            <a:r>
              <a:rPr lang="it-IT" sz="1800" b="1" u="none" dirty="0">
                <a:solidFill>
                  <a:schemeClr val="bg2">
                    <a:lumMod val="10000"/>
                  </a:schemeClr>
                </a:solidFill>
                <a:latin typeface="Trebuchet MS" pitchFamily="34" charset="0"/>
              </a:rPr>
              <a:t>… l’ispettore può impartire ulteriori misure per la tutela dei lavoratori</a:t>
            </a:r>
          </a:p>
        </p:txBody>
      </p:sp>
      <p:sp>
        <p:nvSpPr>
          <p:cNvPr id="7" name="Segnaposto piè di pagina 6"/>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6" name="Segnaposto numero diapositiva 5"/>
          <p:cNvSpPr>
            <a:spLocks noGrp="1"/>
          </p:cNvSpPr>
          <p:nvPr>
            <p:ph type="sldNum" sz="quarter" idx="12"/>
          </p:nvPr>
        </p:nvSpPr>
        <p:spPr/>
        <p:txBody>
          <a:bodyPr/>
          <a:lstStyle/>
          <a:p>
            <a:pPr>
              <a:defRPr/>
            </a:pPr>
            <a:fld id="{69BEF61F-652C-4B21-8188-8A4496752BEC}" type="slidenum">
              <a:rPr lang="it-IT"/>
              <a:pPr>
                <a:defRPr/>
              </a:pPr>
              <a:t>70</a:t>
            </a:fld>
            <a:endParaRPr lang="it-IT" dirty="0"/>
          </a:p>
        </p:txBody>
      </p:sp>
    </p:spTree>
  </p:cSld>
  <p:clrMapOvr>
    <a:masterClrMapping/>
  </p:clrMapOvr>
  <p:transition>
    <p:pull dir="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714480" y="357166"/>
            <a:ext cx="7239000" cy="6463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it-IT" sz="1800" b="1" u="none" dirty="0">
                <a:solidFill>
                  <a:schemeClr val="tx1"/>
                </a:solidFill>
                <a:latin typeface="Trebuchet MS" pitchFamily="34" charset="0"/>
              </a:rPr>
              <a:t>COMANDI PROVINCIALI VIGILI DEL FUOCO </a:t>
            </a:r>
          </a:p>
          <a:p>
            <a:pPr algn="ctr">
              <a:defRPr/>
            </a:pPr>
            <a:r>
              <a:rPr lang="it-IT" sz="1800" b="1" u="none" dirty="0">
                <a:solidFill>
                  <a:schemeClr val="tx1"/>
                </a:solidFill>
                <a:latin typeface="Trebuchet MS" pitchFamily="34" charset="0"/>
              </a:rPr>
              <a:t>(MINISTERO DELL’INTERNO)</a:t>
            </a:r>
          </a:p>
        </p:txBody>
      </p:sp>
      <p:sp>
        <p:nvSpPr>
          <p:cNvPr id="79877" name="Text Box 3"/>
          <p:cNvSpPr txBox="1">
            <a:spLocks noChangeArrowheads="1"/>
          </p:cNvSpPr>
          <p:nvPr/>
        </p:nvSpPr>
        <p:spPr bwMode="auto">
          <a:xfrm>
            <a:off x="2271713" y="1143000"/>
            <a:ext cx="4513262" cy="369888"/>
          </a:xfrm>
          <a:prstGeom prst="rect">
            <a:avLst/>
          </a:prstGeom>
          <a:noFill/>
          <a:ln w="9525">
            <a:noFill/>
            <a:miter lim="800000"/>
            <a:headEnd/>
            <a:tailEnd/>
          </a:ln>
        </p:spPr>
        <p:txBody>
          <a:bodyPr wrap="none">
            <a:spAutoFit/>
          </a:bodyPr>
          <a:lstStyle/>
          <a:p>
            <a:r>
              <a:rPr lang="it-IT" sz="1800" b="1" u="none">
                <a:latin typeface="Trebuchet MS" pitchFamily="34" charset="0"/>
              </a:rPr>
              <a:t>VIGILANZA SULLA PREVENZIONE INCEND</a:t>
            </a:r>
            <a:r>
              <a:rPr lang="it-IT" sz="1800" b="1" u="none">
                <a:solidFill>
                  <a:srgbClr val="13099F"/>
                </a:solidFill>
                <a:latin typeface="Trebuchet MS" pitchFamily="34" charset="0"/>
              </a:rPr>
              <a:t>I</a:t>
            </a:r>
          </a:p>
        </p:txBody>
      </p:sp>
      <p:sp>
        <p:nvSpPr>
          <p:cNvPr id="79878" name="Text Box 4"/>
          <p:cNvSpPr txBox="1">
            <a:spLocks noChangeArrowheads="1"/>
          </p:cNvSpPr>
          <p:nvPr/>
        </p:nvSpPr>
        <p:spPr bwMode="auto">
          <a:xfrm>
            <a:off x="2362200" y="1600200"/>
            <a:ext cx="4840288" cy="369888"/>
          </a:xfrm>
          <a:prstGeom prst="rect">
            <a:avLst/>
          </a:prstGeom>
          <a:noFill/>
          <a:ln w="9525">
            <a:noFill/>
            <a:miter lim="800000"/>
            <a:headEnd/>
            <a:tailEnd/>
          </a:ln>
        </p:spPr>
        <p:txBody>
          <a:bodyPr wrap="none">
            <a:spAutoFit/>
          </a:bodyPr>
          <a:lstStyle/>
          <a:p>
            <a:r>
              <a:rPr lang="it-IT" sz="1800" b="1" u="none">
                <a:latin typeface="Trebuchet MS" pitchFamily="34" charset="0"/>
              </a:rPr>
              <a:t>INFORMAZIONE, CONSULENZA, ASSISTENZA </a:t>
            </a:r>
          </a:p>
        </p:txBody>
      </p:sp>
      <p:sp>
        <p:nvSpPr>
          <p:cNvPr id="79879" name="Text Box 5"/>
          <p:cNvSpPr txBox="1">
            <a:spLocks noChangeArrowheads="1"/>
          </p:cNvSpPr>
          <p:nvPr/>
        </p:nvSpPr>
        <p:spPr bwMode="auto">
          <a:xfrm>
            <a:off x="2362200" y="2133600"/>
            <a:ext cx="2905125" cy="369888"/>
          </a:xfrm>
          <a:prstGeom prst="rect">
            <a:avLst/>
          </a:prstGeom>
          <a:noFill/>
          <a:ln w="9525">
            <a:noFill/>
            <a:miter lim="800000"/>
            <a:headEnd/>
            <a:tailEnd/>
          </a:ln>
        </p:spPr>
        <p:txBody>
          <a:bodyPr wrap="none">
            <a:spAutoFit/>
          </a:bodyPr>
          <a:lstStyle/>
          <a:p>
            <a:r>
              <a:rPr lang="it-IT" sz="1800" b="1" u="none">
                <a:latin typeface="Trebuchet MS" pitchFamily="34" charset="0"/>
              </a:rPr>
              <a:t>ATTIVITA’ AUTORIZZATIVE</a:t>
            </a:r>
          </a:p>
        </p:txBody>
      </p:sp>
      <p:sp>
        <p:nvSpPr>
          <p:cNvPr id="79880" name="AutoShape 6"/>
          <p:cNvSpPr>
            <a:spLocks noChangeArrowheads="1"/>
          </p:cNvSpPr>
          <p:nvPr/>
        </p:nvSpPr>
        <p:spPr bwMode="auto">
          <a:xfrm>
            <a:off x="609600" y="533400"/>
            <a:ext cx="1066800" cy="1752600"/>
          </a:xfrm>
          <a:prstGeom prst="curvedRightArrow">
            <a:avLst>
              <a:gd name="adj1" fmla="val 46380"/>
              <a:gd name="adj2" fmla="val 79237"/>
              <a:gd name="adj3" fmla="val 33333"/>
            </a:avLst>
          </a:prstGeom>
          <a:solidFill>
            <a:srgbClr val="FF0000"/>
          </a:solidFill>
          <a:ln w="9525">
            <a:solidFill>
              <a:schemeClr val="tx1"/>
            </a:solidFill>
            <a:miter lim="800000"/>
            <a:headEnd/>
            <a:tailEnd/>
          </a:ln>
        </p:spPr>
        <p:txBody>
          <a:bodyPr wrap="none" anchor="ctr"/>
          <a:lstStyle/>
          <a:p>
            <a:endParaRPr lang="it-IT"/>
          </a:p>
        </p:txBody>
      </p:sp>
      <p:sp>
        <p:nvSpPr>
          <p:cNvPr id="17416" name="Text Box 8"/>
          <p:cNvSpPr txBox="1">
            <a:spLocks noChangeArrowheads="1"/>
          </p:cNvSpPr>
          <p:nvPr/>
        </p:nvSpPr>
        <p:spPr bwMode="auto">
          <a:xfrm>
            <a:off x="1676400" y="2819400"/>
            <a:ext cx="7239000" cy="6413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it-IT" sz="1800" b="1" u="none" dirty="0">
                <a:solidFill>
                  <a:schemeClr val="tx1"/>
                </a:solidFill>
                <a:latin typeface="Trebuchet MS" pitchFamily="34" charset="0"/>
              </a:rPr>
              <a:t>DIREZIONI PROVINCIALI DEL LAVORO – SERVIZI ISPEZIONE DEL LAVORO (MINISTERO DEL WELFARE)</a:t>
            </a:r>
          </a:p>
        </p:txBody>
      </p:sp>
      <p:sp>
        <p:nvSpPr>
          <p:cNvPr id="79884" name="Text Box 9"/>
          <p:cNvSpPr txBox="1">
            <a:spLocks noChangeArrowheads="1"/>
          </p:cNvSpPr>
          <p:nvPr/>
        </p:nvSpPr>
        <p:spPr bwMode="auto">
          <a:xfrm>
            <a:off x="2209800" y="3505200"/>
            <a:ext cx="6254750" cy="915988"/>
          </a:xfrm>
          <a:prstGeom prst="rect">
            <a:avLst/>
          </a:prstGeom>
          <a:noFill/>
          <a:ln w="9525">
            <a:noFill/>
            <a:miter lim="800000"/>
            <a:headEnd/>
            <a:tailEnd/>
          </a:ln>
        </p:spPr>
        <p:txBody>
          <a:bodyPr>
            <a:spAutoFit/>
          </a:bodyPr>
          <a:lstStyle/>
          <a:p>
            <a:r>
              <a:rPr lang="it-IT" sz="1800" b="1" u="none">
                <a:latin typeface="Trebuchet MS" pitchFamily="34" charset="0"/>
              </a:rPr>
              <a:t>REGOLARITA’ RAPPORTI DI LAVORO, FANCIULLI, ADOLESCENTI, MINORI, LAVORATRICI MADRI, APPRENDISTI</a:t>
            </a:r>
          </a:p>
        </p:txBody>
      </p:sp>
      <p:sp>
        <p:nvSpPr>
          <p:cNvPr id="79885" name="Text Box 10"/>
          <p:cNvSpPr txBox="1">
            <a:spLocks noChangeArrowheads="1"/>
          </p:cNvSpPr>
          <p:nvPr/>
        </p:nvSpPr>
        <p:spPr bwMode="auto">
          <a:xfrm>
            <a:off x="2209800" y="4616450"/>
            <a:ext cx="6176963" cy="366713"/>
          </a:xfrm>
          <a:prstGeom prst="rect">
            <a:avLst/>
          </a:prstGeom>
          <a:noFill/>
          <a:ln w="9525">
            <a:noFill/>
            <a:miter lim="800000"/>
            <a:headEnd/>
            <a:tailEnd/>
          </a:ln>
        </p:spPr>
        <p:txBody>
          <a:bodyPr>
            <a:spAutoFit/>
          </a:bodyPr>
          <a:lstStyle/>
          <a:p>
            <a:r>
              <a:rPr lang="it-IT" sz="1800" b="1" u="none">
                <a:latin typeface="Trebuchet MS" pitchFamily="34" charset="0"/>
              </a:rPr>
              <a:t>INDAGINI SU DELEGA DELL’A.G.</a:t>
            </a:r>
          </a:p>
        </p:txBody>
      </p:sp>
      <p:sp>
        <p:nvSpPr>
          <p:cNvPr id="79886" name="Text Box 11"/>
          <p:cNvSpPr txBox="1">
            <a:spLocks noChangeArrowheads="1"/>
          </p:cNvSpPr>
          <p:nvPr/>
        </p:nvSpPr>
        <p:spPr bwMode="auto">
          <a:xfrm>
            <a:off x="2286000" y="5240338"/>
            <a:ext cx="6234113" cy="1200150"/>
          </a:xfrm>
          <a:prstGeom prst="rect">
            <a:avLst/>
          </a:prstGeom>
          <a:noFill/>
          <a:ln w="9525">
            <a:noFill/>
            <a:miter lim="800000"/>
            <a:headEnd/>
            <a:tailEnd/>
          </a:ln>
        </p:spPr>
        <p:txBody>
          <a:bodyPr>
            <a:spAutoFit/>
          </a:bodyPr>
          <a:lstStyle/>
          <a:p>
            <a:r>
              <a:rPr lang="it-IT" sz="1800" b="1" u="none">
                <a:latin typeface="Trebuchet MS" pitchFamily="34" charset="0"/>
              </a:rPr>
              <a:t>VIGILANZA SU ATTIVITA’ LAVORATIVE CON </a:t>
            </a:r>
          </a:p>
          <a:p>
            <a:r>
              <a:rPr lang="it-IT" sz="1800" b="1" u="none">
                <a:latin typeface="Trebuchet MS" pitchFamily="34" charset="0"/>
              </a:rPr>
              <a:t>RISCHI PARTICOLARMENTE ELEVATI, </a:t>
            </a:r>
          </a:p>
          <a:p>
            <a:r>
              <a:rPr lang="it-IT" sz="1800" b="1" u="none">
                <a:latin typeface="Trebuchet MS" pitchFamily="34" charset="0"/>
              </a:rPr>
              <a:t>PREVIA INFORMAZIONE DEL SERVIZIO DI PREVENZIONE E SICUREZZA DELLA ASL COMPETENTE PER TERRITORIO</a:t>
            </a:r>
          </a:p>
        </p:txBody>
      </p:sp>
      <p:sp>
        <p:nvSpPr>
          <p:cNvPr id="79887" name="AutoShape 12"/>
          <p:cNvSpPr>
            <a:spLocks noChangeArrowheads="1"/>
          </p:cNvSpPr>
          <p:nvPr/>
        </p:nvSpPr>
        <p:spPr bwMode="auto">
          <a:xfrm>
            <a:off x="609600" y="2895600"/>
            <a:ext cx="1066800" cy="1752600"/>
          </a:xfrm>
          <a:prstGeom prst="curvedRightArrow">
            <a:avLst>
              <a:gd name="adj1" fmla="val 46380"/>
              <a:gd name="adj2" fmla="val 79237"/>
              <a:gd name="adj3" fmla="val 33333"/>
            </a:avLst>
          </a:prstGeom>
          <a:solidFill>
            <a:srgbClr val="FF0000"/>
          </a:solidFill>
          <a:ln w="9525">
            <a:solidFill>
              <a:schemeClr val="tx1"/>
            </a:solidFill>
            <a:miter lim="800000"/>
            <a:headEnd/>
            <a:tailEnd/>
          </a:ln>
        </p:spPr>
        <p:txBody>
          <a:bodyPr wrap="none" anchor="ctr"/>
          <a:lstStyle/>
          <a:p>
            <a:endParaRPr lang="it-IT"/>
          </a:p>
        </p:txBody>
      </p:sp>
      <p:sp>
        <p:nvSpPr>
          <p:cNvPr id="14" name="Segnaposto piè di pagina 13"/>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13" name="Segnaposto numero diapositiva 12"/>
          <p:cNvSpPr>
            <a:spLocks noGrp="1"/>
          </p:cNvSpPr>
          <p:nvPr>
            <p:ph type="sldNum" sz="quarter" idx="12"/>
          </p:nvPr>
        </p:nvSpPr>
        <p:spPr/>
        <p:txBody>
          <a:bodyPr/>
          <a:lstStyle/>
          <a:p>
            <a:pPr>
              <a:defRPr/>
            </a:pPr>
            <a:fld id="{912DA478-5A32-45B7-B3D1-38B831F2EA72}" type="slidenum">
              <a:rPr lang="it-IT"/>
              <a:pPr>
                <a:defRPr/>
              </a:pPr>
              <a:t>71</a:t>
            </a:fld>
            <a:endParaRPr lang="it-IT" dirty="0"/>
          </a:p>
        </p:txBody>
      </p:sp>
    </p:spTree>
  </p:cSld>
  <p:clrMapOvr>
    <a:masterClrMapping/>
  </p:clrMapOvr>
  <p:transition>
    <p:pull dir="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Rot="1" noChangeArrowheads="1"/>
          </p:cNvSpPr>
          <p:nvPr>
            <p:ph type="title"/>
          </p:nvPr>
        </p:nvSpPr>
        <p:spPr>
          <a:xfrm>
            <a:off x="468313" y="500063"/>
            <a:ext cx="8424862" cy="1500187"/>
          </a:xfrm>
        </p:spPr>
        <p:txBody>
          <a:bodyPr>
            <a:normAutofit/>
          </a:bodyPr>
          <a:lstStyle/>
          <a:p>
            <a:pPr eaLnBrk="1" fontAlgn="auto" hangingPunct="1">
              <a:spcAft>
                <a:spcPts val="0"/>
              </a:spcAft>
              <a:defRPr/>
            </a:pPr>
            <a:r>
              <a:rPr lang="it-IT" dirty="0" smtClean="0"/>
              <a:t>Elementi del rapporto assicurativo</a:t>
            </a:r>
          </a:p>
        </p:txBody>
      </p:sp>
      <p:sp>
        <p:nvSpPr>
          <p:cNvPr id="60420" name="Rectangle 3"/>
          <p:cNvSpPr>
            <a:spLocks noGrp="1" noRot="1" noChangeArrowheads="1"/>
          </p:cNvSpPr>
          <p:nvPr>
            <p:ph idx="1"/>
          </p:nvPr>
        </p:nvSpPr>
        <p:spPr>
          <a:xfrm>
            <a:off x="285750" y="1785938"/>
            <a:ext cx="8280400" cy="4684712"/>
          </a:xfrm>
        </p:spPr>
        <p:txBody>
          <a:bodyPr>
            <a:normAutofit fontScale="92500"/>
          </a:bodyPr>
          <a:lstStyle/>
          <a:p>
            <a:pPr marL="609600" indent="-609600" eaLnBrk="1" fontAlgn="auto" hangingPunct="1">
              <a:lnSpc>
                <a:spcPct val="120000"/>
              </a:lnSpc>
              <a:spcAft>
                <a:spcPts val="0"/>
              </a:spcAft>
              <a:buClr>
                <a:schemeClr val="accent3"/>
              </a:buClr>
              <a:buFont typeface="Wingdings" pitchFamily="2" charset="2"/>
              <a:buNone/>
              <a:defRPr/>
            </a:pPr>
            <a:endParaRPr lang="it-IT" sz="2800" dirty="0" smtClean="0">
              <a:latin typeface="Trebuchet MS" pitchFamily="34" charset="0"/>
            </a:endParaRPr>
          </a:p>
          <a:p>
            <a:pPr marL="609600" indent="-609600" eaLnBrk="1" fontAlgn="auto" hangingPunct="1">
              <a:lnSpc>
                <a:spcPct val="120000"/>
              </a:lnSpc>
              <a:spcAft>
                <a:spcPts val="0"/>
              </a:spcAft>
              <a:buClr>
                <a:schemeClr val="accent3"/>
              </a:buClr>
              <a:buFont typeface="Wingdings" pitchFamily="2" charset="2"/>
              <a:buNone/>
              <a:defRPr/>
            </a:pPr>
            <a:endParaRPr lang="it-IT" sz="2800" dirty="0" smtClean="0">
              <a:latin typeface="Trebuchet MS" pitchFamily="34" charset="0"/>
            </a:endParaRPr>
          </a:p>
          <a:p>
            <a:pPr marL="609600" indent="-609600" eaLnBrk="1" fontAlgn="auto" hangingPunct="1">
              <a:lnSpc>
                <a:spcPct val="120000"/>
              </a:lnSpc>
              <a:spcAft>
                <a:spcPts val="0"/>
              </a:spcAft>
              <a:buClr>
                <a:schemeClr val="accent3"/>
              </a:buClr>
              <a:buFont typeface="Wingdings" pitchFamily="2" charset="2"/>
              <a:buNone/>
              <a:defRPr/>
            </a:pPr>
            <a:r>
              <a:rPr lang="it-IT" sz="2800" dirty="0" smtClean="0">
                <a:latin typeface="Trebuchet MS" pitchFamily="34" charset="0"/>
              </a:rPr>
              <a:t>I soggetti del rapporto assicurativo sono:</a:t>
            </a:r>
          </a:p>
          <a:p>
            <a:pPr marL="609600" indent="-609600" eaLnBrk="1" fontAlgn="auto" hangingPunct="1">
              <a:lnSpc>
                <a:spcPct val="120000"/>
              </a:lnSpc>
              <a:spcAft>
                <a:spcPts val="0"/>
              </a:spcAft>
              <a:buClr>
                <a:schemeClr val="accent3"/>
              </a:buClr>
              <a:buFont typeface="Wingdings 2"/>
              <a:buChar char=""/>
              <a:defRPr/>
            </a:pPr>
            <a:r>
              <a:rPr lang="it-IT" sz="2800" dirty="0" smtClean="0">
                <a:latin typeface="Trebuchet MS" pitchFamily="34" charset="0"/>
              </a:rPr>
              <a:t>Il </a:t>
            </a:r>
            <a:r>
              <a:rPr lang="it-IT" sz="2800" dirty="0" err="1" smtClean="0">
                <a:latin typeface="Trebuchet MS" pitchFamily="34" charset="0"/>
              </a:rPr>
              <a:t>DL</a:t>
            </a:r>
            <a:r>
              <a:rPr lang="it-IT" sz="2800" dirty="0" smtClean="0">
                <a:latin typeface="Trebuchet MS" pitchFamily="34" charset="0"/>
              </a:rPr>
              <a:t>: paga i tassi di premio in proporzione al rischio delle lavorazioni e alle retribuzioni</a:t>
            </a:r>
          </a:p>
          <a:p>
            <a:pPr marL="609600" indent="-609600" eaLnBrk="1" fontAlgn="auto" hangingPunct="1">
              <a:lnSpc>
                <a:spcPct val="120000"/>
              </a:lnSpc>
              <a:spcAft>
                <a:spcPts val="0"/>
              </a:spcAft>
              <a:buClr>
                <a:schemeClr val="accent3"/>
              </a:buClr>
              <a:buFont typeface="Wingdings 2"/>
              <a:buChar char=""/>
              <a:defRPr/>
            </a:pPr>
            <a:r>
              <a:rPr lang="it-IT" sz="2800" dirty="0" smtClean="0">
                <a:latin typeface="Trebuchet MS" pitchFamily="34" charset="0"/>
              </a:rPr>
              <a:t>L’INAIL: gestisce i premi ed eroga le prestazioni a infortunati e vittime di malattie professionali</a:t>
            </a:r>
          </a:p>
          <a:p>
            <a:pPr marL="609600" indent="-609600" eaLnBrk="1" fontAlgn="auto" hangingPunct="1">
              <a:lnSpc>
                <a:spcPct val="120000"/>
              </a:lnSpc>
              <a:spcAft>
                <a:spcPts val="0"/>
              </a:spcAft>
              <a:buClr>
                <a:schemeClr val="accent3"/>
              </a:buClr>
              <a:buFont typeface="Wingdings 2"/>
              <a:buChar char=""/>
              <a:defRPr/>
            </a:pPr>
            <a:r>
              <a:rPr lang="it-IT" sz="2800" dirty="0" smtClean="0">
                <a:latin typeface="Trebuchet MS" pitchFamily="34" charset="0"/>
              </a:rPr>
              <a:t>Il lavoratore: riceve le prestazioni</a:t>
            </a:r>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6" name="Segnaposto numero diapositiva 4"/>
          <p:cNvSpPr>
            <a:spLocks noGrp="1"/>
          </p:cNvSpPr>
          <p:nvPr>
            <p:ph type="sldNum" sz="quarter" idx="12"/>
          </p:nvPr>
        </p:nvSpPr>
        <p:spPr/>
        <p:txBody>
          <a:bodyPr/>
          <a:lstStyle/>
          <a:p>
            <a:pPr>
              <a:defRPr/>
            </a:pPr>
            <a:fld id="{3C3C2541-7E4F-45E1-9C3F-622B0C99B95B}" type="slidenum">
              <a:rPr lang="it-IT"/>
              <a:pPr>
                <a:defRPr/>
              </a:pPr>
              <a:t>72</a:t>
            </a:fld>
            <a:endParaRPr lang="it-IT" dirty="0"/>
          </a:p>
        </p:txBody>
      </p:sp>
    </p:spTree>
  </p:cSld>
  <p:clrMapOvr>
    <a:masterClrMapping/>
  </p:clrMapOvr>
  <p:transition>
    <p:pull dir="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a:xfrm>
            <a:off x="457200" y="357188"/>
            <a:ext cx="8229600" cy="1071562"/>
          </a:xfrm>
        </p:spPr>
        <p:txBody>
          <a:bodyPr/>
          <a:lstStyle/>
          <a:p>
            <a:pPr eaLnBrk="1" hangingPunct="1"/>
            <a:r>
              <a:rPr lang="it-IT" smtClean="0"/>
              <a:t>Prestazioni 1</a:t>
            </a:r>
          </a:p>
        </p:txBody>
      </p:sp>
      <p:sp>
        <p:nvSpPr>
          <p:cNvPr id="83973" name="Rectangle 3"/>
          <p:cNvSpPr>
            <a:spLocks noGrp="1" noRot="1" noChangeArrowheads="1"/>
          </p:cNvSpPr>
          <p:nvPr>
            <p:ph idx="1"/>
          </p:nvPr>
        </p:nvSpPr>
        <p:spPr>
          <a:xfrm>
            <a:off x="179388" y="1571625"/>
            <a:ext cx="8393112" cy="3801591"/>
          </a:xfrm>
        </p:spPr>
        <p:txBody>
          <a:bodyPr>
            <a:normAutofit fontScale="77500" lnSpcReduction="20000"/>
          </a:bodyPr>
          <a:lstStyle/>
          <a:p>
            <a:pPr marL="0" indent="0" eaLnBrk="1" fontAlgn="auto" hangingPunct="1">
              <a:lnSpc>
                <a:spcPct val="140000"/>
              </a:lnSpc>
              <a:spcAft>
                <a:spcPts val="0"/>
              </a:spcAft>
              <a:buClr>
                <a:schemeClr val="accent3"/>
              </a:buClr>
              <a:buFont typeface="Wingdings" pitchFamily="2" charset="2"/>
              <a:buNone/>
              <a:defRPr/>
            </a:pPr>
            <a:r>
              <a:rPr lang="it-IT" dirty="0" smtClean="0">
                <a:latin typeface="+mj-lt"/>
              </a:rPr>
              <a:t>In caso di malattia o infortunio sul lavoro l’INAIL eroga le prestazioni economiche al lavoratore o ai familiari:</a:t>
            </a:r>
          </a:p>
          <a:p>
            <a:pPr marL="274320" indent="-274320" eaLnBrk="1" fontAlgn="auto" hangingPunct="1">
              <a:lnSpc>
                <a:spcPct val="140000"/>
              </a:lnSpc>
              <a:spcAft>
                <a:spcPts val="0"/>
              </a:spcAft>
              <a:buClr>
                <a:schemeClr val="accent3"/>
              </a:buClr>
              <a:buFont typeface="Wingdings 2"/>
              <a:buChar char=""/>
              <a:defRPr/>
            </a:pPr>
            <a:r>
              <a:rPr lang="it-IT" dirty="0" smtClean="0">
                <a:latin typeface="+mj-lt"/>
              </a:rPr>
              <a:t>Indennità temporanea (lesioni reversibili)</a:t>
            </a:r>
          </a:p>
          <a:p>
            <a:pPr marL="274320" indent="-274320" eaLnBrk="1" fontAlgn="auto" hangingPunct="1">
              <a:lnSpc>
                <a:spcPct val="140000"/>
              </a:lnSpc>
              <a:spcAft>
                <a:spcPts val="0"/>
              </a:spcAft>
              <a:buClr>
                <a:schemeClr val="accent3"/>
              </a:buClr>
              <a:buFont typeface="Wingdings 2"/>
              <a:buChar char=""/>
              <a:defRPr/>
            </a:pPr>
            <a:r>
              <a:rPr lang="it-IT" dirty="0" smtClean="0">
                <a:latin typeface="+mj-lt"/>
              </a:rPr>
              <a:t>Indennità permanente (lesioni irreversibili)</a:t>
            </a:r>
          </a:p>
          <a:p>
            <a:pPr marL="274320" indent="-274320" eaLnBrk="1" fontAlgn="auto" hangingPunct="1">
              <a:lnSpc>
                <a:spcPct val="140000"/>
              </a:lnSpc>
              <a:spcAft>
                <a:spcPts val="0"/>
              </a:spcAft>
              <a:buClr>
                <a:schemeClr val="accent3"/>
              </a:buClr>
              <a:buFont typeface="Wingdings 2"/>
              <a:buChar char=""/>
              <a:defRPr/>
            </a:pPr>
            <a:r>
              <a:rPr lang="it-IT" dirty="0" smtClean="0">
                <a:latin typeface="+mj-lt"/>
              </a:rPr>
              <a:t>Danno biologico</a:t>
            </a:r>
          </a:p>
          <a:p>
            <a:pPr marL="274320" indent="-274320" eaLnBrk="1" fontAlgn="auto" hangingPunct="1">
              <a:lnSpc>
                <a:spcPct val="140000"/>
              </a:lnSpc>
              <a:spcAft>
                <a:spcPts val="0"/>
              </a:spcAft>
              <a:buClr>
                <a:schemeClr val="accent3"/>
              </a:buClr>
              <a:buFont typeface="Wingdings 2"/>
              <a:buChar char=""/>
              <a:defRPr/>
            </a:pPr>
            <a:r>
              <a:rPr lang="it-IT" dirty="0" smtClean="0">
                <a:latin typeface="+mj-lt"/>
              </a:rPr>
              <a:t>Altri tipi do sostegno per istruzioni figli, rendite per allontanamento da mansione a rischio ecc. </a:t>
            </a:r>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6" name="Segnaposto numero diapositiva 4"/>
          <p:cNvSpPr>
            <a:spLocks noGrp="1"/>
          </p:cNvSpPr>
          <p:nvPr>
            <p:ph type="sldNum" sz="quarter" idx="12"/>
          </p:nvPr>
        </p:nvSpPr>
        <p:spPr/>
        <p:txBody>
          <a:bodyPr/>
          <a:lstStyle/>
          <a:p>
            <a:pPr>
              <a:defRPr/>
            </a:pPr>
            <a:fld id="{E080EE5E-B48E-4856-A9B7-1436FB02ADDB}" type="slidenum">
              <a:rPr lang="it-IT"/>
              <a:pPr>
                <a:defRPr/>
              </a:pPr>
              <a:t>73</a:t>
            </a:fld>
            <a:endParaRPr lang="it-IT" dirty="0"/>
          </a:p>
        </p:txBody>
      </p:sp>
    </p:spTree>
  </p:cSld>
  <p:clrMapOvr>
    <a:masterClrMapping/>
  </p:clrMapOvr>
  <p:transition>
    <p:pull dir="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xfrm>
            <a:off x="457200" y="285750"/>
            <a:ext cx="8229600" cy="1071563"/>
          </a:xfrm>
        </p:spPr>
        <p:txBody>
          <a:bodyPr/>
          <a:lstStyle/>
          <a:p>
            <a:pPr eaLnBrk="1" hangingPunct="1"/>
            <a:r>
              <a:rPr lang="it-IT" smtClean="0"/>
              <a:t>Prestazioni 2</a:t>
            </a:r>
          </a:p>
        </p:txBody>
      </p:sp>
      <p:sp>
        <p:nvSpPr>
          <p:cNvPr id="62468" name="Rectangle 3"/>
          <p:cNvSpPr>
            <a:spLocks noGrp="1" noRot="1" noChangeArrowheads="1"/>
          </p:cNvSpPr>
          <p:nvPr>
            <p:ph idx="1"/>
          </p:nvPr>
        </p:nvSpPr>
        <p:spPr>
          <a:xfrm>
            <a:off x="250825" y="1571625"/>
            <a:ext cx="8280400" cy="4953000"/>
          </a:xfrm>
        </p:spPr>
        <p:txBody>
          <a:bodyPr>
            <a:normAutofit/>
          </a:bodyPr>
          <a:lstStyle/>
          <a:p>
            <a:pPr marL="274320" indent="-274320" eaLnBrk="1" fontAlgn="auto" hangingPunct="1">
              <a:lnSpc>
                <a:spcPct val="140000"/>
              </a:lnSpc>
              <a:spcAft>
                <a:spcPts val="0"/>
              </a:spcAft>
              <a:buClr>
                <a:schemeClr val="accent3"/>
              </a:buClr>
              <a:buFont typeface="Wingdings 2"/>
              <a:buChar char=""/>
              <a:defRPr/>
            </a:pPr>
            <a:r>
              <a:rPr lang="it-IT" sz="3200" dirty="0" smtClean="0">
                <a:latin typeface="+mj-lt"/>
              </a:rPr>
              <a:t>La prestazione è proporzionale al danno subito e alla retribuzione percepita dall’infortunato</a:t>
            </a:r>
          </a:p>
          <a:p>
            <a:pPr marL="274320" indent="-274320" eaLnBrk="1" fontAlgn="auto" hangingPunct="1">
              <a:lnSpc>
                <a:spcPct val="140000"/>
              </a:lnSpc>
              <a:spcAft>
                <a:spcPts val="0"/>
              </a:spcAft>
              <a:buClr>
                <a:schemeClr val="accent3"/>
              </a:buClr>
              <a:buFont typeface="Wingdings 2"/>
              <a:buChar char=""/>
              <a:defRPr/>
            </a:pPr>
            <a:r>
              <a:rPr lang="it-IT" sz="3200" dirty="0" smtClean="0">
                <a:latin typeface="+mj-lt"/>
              </a:rPr>
              <a:t>Le diverse invalidità sono soggette a periodiche revisioni con visite mediche specifiche</a:t>
            </a:r>
          </a:p>
          <a:p>
            <a:pPr marL="274320" indent="-274320" eaLnBrk="1" fontAlgn="auto" hangingPunct="1">
              <a:lnSpc>
                <a:spcPct val="140000"/>
              </a:lnSpc>
              <a:spcAft>
                <a:spcPts val="0"/>
              </a:spcAft>
              <a:buClr>
                <a:schemeClr val="accent3"/>
              </a:buClr>
              <a:buFont typeface="Wingdings 2"/>
              <a:buChar char=""/>
              <a:defRPr/>
            </a:pPr>
            <a:endParaRPr lang="it-IT" sz="3200" u="sng" dirty="0" smtClean="0"/>
          </a:p>
        </p:txBody>
      </p:sp>
      <p:sp>
        <p:nvSpPr>
          <p:cNvPr id="5" name="Segnaposto piè di pagina 4"/>
          <p:cNvSpPr>
            <a:spLocks noGrp="1"/>
          </p:cNvSpPr>
          <p:nvPr>
            <p:ph type="ftr" sz="quarter" idx="11"/>
          </p:nvPr>
        </p:nvSpPr>
        <p:spPr/>
        <p:txBody>
          <a:bodyPr/>
          <a:lstStyle/>
          <a:p>
            <a:pPr>
              <a:defRPr/>
            </a:pPr>
            <a:r>
              <a:rPr lang="it-IT" smtClean="0"/>
              <a:t>dott.ssa Alessandra A. Muliere Medico Chirurgo Specialista in Medicina del Lavoro</a:t>
            </a:r>
            <a:endParaRPr lang="it-IT"/>
          </a:p>
        </p:txBody>
      </p:sp>
      <p:sp>
        <p:nvSpPr>
          <p:cNvPr id="6" name="Segnaposto numero diapositiva 4"/>
          <p:cNvSpPr>
            <a:spLocks noGrp="1"/>
          </p:cNvSpPr>
          <p:nvPr>
            <p:ph type="sldNum" sz="quarter" idx="12"/>
          </p:nvPr>
        </p:nvSpPr>
        <p:spPr/>
        <p:txBody>
          <a:bodyPr/>
          <a:lstStyle/>
          <a:p>
            <a:pPr>
              <a:defRPr/>
            </a:pPr>
            <a:fld id="{45E64AFF-607B-44AF-812D-048CBEB3FF94}" type="slidenum">
              <a:rPr lang="it-IT"/>
              <a:pPr>
                <a:defRPr/>
              </a:pPr>
              <a:t>74</a:t>
            </a:fld>
            <a:endParaRPr lang="it-IT" dirty="0"/>
          </a:p>
        </p:txBody>
      </p:sp>
    </p:spTree>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rrowheads="1"/>
          </p:cNvSpPr>
          <p:nvPr>
            <p:ph type="title"/>
          </p:nvPr>
        </p:nvSpPr>
        <p:spPr>
          <a:xfrm>
            <a:off x="468313" y="260350"/>
            <a:ext cx="8424862" cy="596900"/>
          </a:xfrm>
        </p:spPr>
        <p:txBody>
          <a:bodyPr>
            <a:normAutofit fontScale="90000"/>
          </a:bodyPr>
          <a:lstStyle/>
          <a:p>
            <a:pPr eaLnBrk="1" fontAlgn="auto" hangingPunct="1">
              <a:spcAft>
                <a:spcPts val="0"/>
              </a:spcAft>
              <a:defRPr/>
            </a:pPr>
            <a:r>
              <a:rPr lang="it-IT" dirty="0" smtClean="0"/>
              <a:t>Danno</a:t>
            </a:r>
            <a:endParaRPr lang="it-IT" u="sng" dirty="0" smtClean="0"/>
          </a:p>
        </p:txBody>
      </p:sp>
      <p:sp>
        <p:nvSpPr>
          <p:cNvPr id="45061" name="Rectangle 3"/>
          <p:cNvSpPr>
            <a:spLocks noGrp="1" noRot="1" noChangeArrowheads="1"/>
          </p:cNvSpPr>
          <p:nvPr>
            <p:ph type="body" sz="half" idx="1"/>
          </p:nvPr>
        </p:nvSpPr>
        <p:spPr>
          <a:xfrm>
            <a:off x="323850" y="1125538"/>
            <a:ext cx="4752975" cy="4895850"/>
          </a:xfrm>
        </p:spPr>
        <p:txBody>
          <a:bodyPr>
            <a:normAutofit/>
          </a:bodyPr>
          <a:lstStyle/>
          <a:p>
            <a:pPr marL="0" indent="0" eaLnBrk="1" fontAlgn="auto" hangingPunct="1">
              <a:lnSpc>
                <a:spcPct val="120000"/>
              </a:lnSpc>
              <a:spcAft>
                <a:spcPts val="0"/>
              </a:spcAft>
              <a:buClr>
                <a:schemeClr val="accent3"/>
              </a:buClr>
              <a:buFont typeface="Wingdings" pitchFamily="2" charset="2"/>
              <a:buNone/>
              <a:defRPr/>
            </a:pPr>
            <a:r>
              <a:rPr lang="it-IT" sz="3200" dirty="0" smtClean="0">
                <a:latin typeface="+mj-lt"/>
              </a:rPr>
              <a:t>Il danno è l’evento che può chiudere il circuito tra il pericolo (forse succede) e il rischio (sta succedendo).</a:t>
            </a:r>
          </a:p>
          <a:p>
            <a:pPr marL="274320" indent="-274320" eaLnBrk="1" fontAlgn="auto" hangingPunct="1">
              <a:spcBef>
                <a:spcPct val="0"/>
              </a:spcBef>
              <a:spcAft>
                <a:spcPts val="0"/>
              </a:spcAft>
              <a:buClr>
                <a:schemeClr val="bg1"/>
              </a:buClr>
              <a:buFontTx/>
              <a:buNone/>
              <a:defRPr/>
            </a:pPr>
            <a:endParaRPr lang="it-IT" sz="3200" dirty="0" smtClean="0"/>
          </a:p>
        </p:txBody>
      </p:sp>
      <p:sp>
        <p:nvSpPr>
          <p:cNvPr id="10" name="Segnaposto piè di pagina 9"/>
          <p:cNvSpPr>
            <a:spLocks noGrp="1"/>
          </p:cNvSpPr>
          <p:nvPr>
            <p:ph type="ftr" sz="quarter" idx="10"/>
          </p:nvPr>
        </p:nvSpPr>
        <p:spPr>
          <a:xfrm>
            <a:off x="457200" y="6453336"/>
            <a:ext cx="4978896" cy="329385"/>
          </a:xfrm>
        </p:spPr>
        <p:txBody>
          <a:bodyPr/>
          <a:lstStyle/>
          <a:p>
            <a:pPr>
              <a:defRPr/>
            </a:pPr>
            <a:r>
              <a:rPr lang="it-IT" smtClean="0"/>
              <a:t>dott.ssa Alessandra A. Muliere Medico Chirurgo Specialista in Medicina del Lavoro</a:t>
            </a:r>
            <a:endParaRPr lang="it-IT"/>
          </a:p>
        </p:txBody>
      </p:sp>
      <p:sp>
        <p:nvSpPr>
          <p:cNvPr id="11" name="Segnaposto numero diapositiva 5"/>
          <p:cNvSpPr>
            <a:spLocks noGrp="1"/>
          </p:cNvSpPr>
          <p:nvPr>
            <p:ph type="sldNum" sz="quarter" idx="11"/>
          </p:nvPr>
        </p:nvSpPr>
        <p:spPr/>
        <p:txBody>
          <a:bodyPr/>
          <a:lstStyle/>
          <a:p>
            <a:pPr>
              <a:defRPr/>
            </a:pPr>
            <a:fld id="{CE3C1C07-8992-49B7-A303-E0A536DC4878}" type="slidenum">
              <a:rPr lang="it-IT"/>
              <a:pPr>
                <a:defRPr/>
              </a:pPr>
              <a:t>8</a:t>
            </a:fld>
            <a:endParaRPr lang="it-IT" dirty="0"/>
          </a:p>
        </p:txBody>
      </p:sp>
      <p:sp>
        <p:nvSpPr>
          <p:cNvPr id="10245" name="AutoShape 4"/>
          <p:cNvSpPr>
            <a:spLocks noChangeArrowheads="1"/>
          </p:cNvSpPr>
          <p:nvPr/>
        </p:nvSpPr>
        <p:spPr bwMode="auto">
          <a:xfrm>
            <a:off x="5468938" y="1052513"/>
            <a:ext cx="3205162" cy="1368425"/>
          </a:xfrm>
          <a:prstGeom prst="flowChartProcess">
            <a:avLst/>
          </a:prstGeom>
          <a:solidFill>
            <a:schemeClr val="bg2">
              <a:lumMod val="50000"/>
            </a:schemeClr>
          </a:solidFill>
          <a:ln w="19050">
            <a:solidFill>
              <a:srgbClr val="362DF3"/>
            </a:solidFill>
            <a:miter lim="800000"/>
            <a:headEnd/>
            <a:tailEnd/>
          </a:ln>
        </p:spPr>
        <p:txBody>
          <a:bodyPr wrap="none" anchor="ctr"/>
          <a:lstStyle/>
          <a:p>
            <a:pPr algn="ctr">
              <a:defRPr/>
            </a:pPr>
            <a:r>
              <a:rPr lang="it-IT" sz="1800" u="none" dirty="0">
                <a:latin typeface="+mj-lt"/>
              </a:rPr>
              <a:t>Pericolo (potenziale): </a:t>
            </a:r>
            <a:br>
              <a:rPr lang="it-IT" sz="1800" u="none" dirty="0">
                <a:latin typeface="+mj-lt"/>
              </a:rPr>
            </a:br>
            <a:r>
              <a:rPr lang="it-IT" sz="1800" u="none" dirty="0">
                <a:latin typeface="+mj-lt"/>
              </a:rPr>
              <a:t>potrebbe succedere</a:t>
            </a:r>
          </a:p>
        </p:txBody>
      </p:sp>
      <p:sp>
        <p:nvSpPr>
          <p:cNvPr id="10246" name="AutoShape 5"/>
          <p:cNvSpPr>
            <a:spLocks noChangeArrowheads="1"/>
          </p:cNvSpPr>
          <p:nvPr/>
        </p:nvSpPr>
        <p:spPr bwMode="auto">
          <a:xfrm>
            <a:off x="5220072" y="2708275"/>
            <a:ext cx="3456384" cy="1368425"/>
          </a:xfrm>
          <a:prstGeom prst="flowChartProcess">
            <a:avLst/>
          </a:prstGeom>
          <a:solidFill>
            <a:schemeClr val="bg2">
              <a:lumMod val="50000"/>
            </a:schemeClr>
          </a:solidFill>
          <a:ln w="19050">
            <a:solidFill>
              <a:srgbClr val="362DF3"/>
            </a:solidFill>
            <a:miter lim="800000"/>
            <a:headEnd/>
            <a:tailEnd/>
          </a:ln>
        </p:spPr>
        <p:txBody>
          <a:bodyPr wrap="none" anchor="ctr"/>
          <a:lstStyle/>
          <a:p>
            <a:pPr algn="ctr">
              <a:defRPr/>
            </a:pPr>
            <a:r>
              <a:rPr lang="it-IT" sz="1800" u="none" dirty="0">
                <a:latin typeface="+mj-lt"/>
              </a:rPr>
              <a:t>Rischio </a:t>
            </a:r>
            <a:br>
              <a:rPr lang="it-IT" sz="1800" u="none" dirty="0">
                <a:latin typeface="+mj-lt"/>
              </a:rPr>
            </a:br>
            <a:r>
              <a:rPr lang="it-IT" sz="1800" u="none" dirty="0">
                <a:latin typeface="+mj-lt"/>
              </a:rPr>
              <a:t>(quanto potrebbe succedere):</a:t>
            </a:r>
            <a:br>
              <a:rPr lang="it-IT" sz="1800" u="none" dirty="0">
                <a:latin typeface="+mj-lt"/>
              </a:rPr>
            </a:br>
            <a:r>
              <a:rPr lang="it-IT" sz="1800" u="none" dirty="0">
                <a:latin typeface="+mj-lt"/>
              </a:rPr>
              <a:t>Condizioni d’uso,</a:t>
            </a:r>
            <a:br>
              <a:rPr lang="it-IT" sz="1800" u="none" dirty="0">
                <a:latin typeface="+mj-lt"/>
              </a:rPr>
            </a:br>
            <a:r>
              <a:rPr lang="it-IT" sz="1800" u="none" dirty="0">
                <a:latin typeface="+mj-lt"/>
              </a:rPr>
              <a:t> esposizione, ecc.</a:t>
            </a:r>
          </a:p>
        </p:txBody>
      </p:sp>
      <p:sp>
        <p:nvSpPr>
          <p:cNvPr id="10247" name="AutoShape 6"/>
          <p:cNvSpPr>
            <a:spLocks noChangeArrowheads="1"/>
          </p:cNvSpPr>
          <p:nvPr/>
        </p:nvSpPr>
        <p:spPr bwMode="auto">
          <a:xfrm>
            <a:off x="5470525" y="4437063"/>
            <a:ext cx="3205163" cy="1368425"/>
          </a:xfrm>
          <a:prstGeom prst="flowChartProcess">
            <a:avLst/>
          </a:prstGeom>
          <a:solidFill>
            <a:schemeClr val="bg2">
              <a:lumMod val="50000"/>
            </a:schemeClr>
          </a:solidFill>
          <a:ln w="19050">
            <a:solidFill>
              <a:srgbClr val="362DF3"/>
            </a:solidFill>
            <a:miter lim="800000"/>
            <a:headEnd/>
            <a:tailEnd/>
          </a:ln>
        </p:spPr>
        <p:txBody>
          <a:bodyPr wrap="none" anchor="ctr"/>
          <a:lstStyle/>
          <a:p>
            <a:pPr algn="ctr">
              <a:defRPr/>
            </a:pPr>
            <a:r>
              <a:rPr lang="it-IT" sz="1800" u="none" dirty="0">
                <a:latin typeface="+mj-lt"/>
              </a:rPr>
              <a:t>Danno (è successo):</a:t>
            </a:r>
            <a:br>
              <a:rPr lang="it-IT" sz="1800" u="none" dirty="0">
                <a:latin typeface="+mj-lt"/>
              </a:rPr>
            </a:br>
            <a:r>
              <a:rPr lang="it-IT" sz="1800" u="none" dirty="0">
                <a:latin typeface="+mj-lt"/>
              </a:rPr>
              <a:t>Alle persone, alle cose, </a:t>
            </a:r>
            <a:br>
              <a:rPr lang="it-IT" sz="1800" u="none" dirty="0">
                <a:latin typeface="+mj-lt"/>
              </a:rPr>
            </a:br>
            <a:r>
              <a:rPr lang="it-IT" sz="1800" u="none" dirty="0">
                <a:latin typeface="+mj-lt"/>
              </a:rPr>
              <a:t>agli impianti ecc.</a:t>
            </a:r>
          </a:p>
        </p:txBody>
      </p:sp>
      <p:cxnSp>
        <p:nvCxnSpPr>
          <p:cNvPr id="17416" name="AutoShape 8"/>
          <p:cNvCxnSpPr>
            <a:cxnSpLocks noChangeShapeType="1"/>
            <a:stCxn id="10245" idx="2"/>
            <a:endCxn id="10246" idx="0"/>
          </p:cNvCxnSpPr>
          <p:nvPr/>
        </p:nvCxnSpPr>
        <p:spPr bwMode="auto">
          <a:xfrm flipH="1">
            <a:off x="6948264" y="2420938"/>
            <a:ext cx="123255" cy="287337"/>
          </a:xfrm>
          <a:prstGeom prst="straightConnector1">
            <a:avLst/>
          </a:prstGeom>
          <a:noFill/>
          <a:ln w="28575">
            <a:solidFill>
              <a:srgbClr val="362DF3"/>
            </a:solidFill>
            <a:round/>
            <a:headEnd/>
            <a:tailEnd type="triangle" w="med" len="med"/>
          </a:ln>
        </p:spPr>
      </p:cxnSp>
      <p:cxnSp>
        <p:nvCxnSpPr>
          <p:cNvPr id="17417" name="AutoShape 9"/>
          <p:cNvCxnSpPr>
            <a:cxnSpLocks noChangeShapeType="1"/>
            <a:stCxn id="10246" idx="2"/>
            <a:endCxn id="10247" idx="0"/>
          </p:cNvCxnSpPr>
          <p:nvPr/>
        </p:nvCxnSpPr>
        <p:spPr bwMode="auto">
          <a:xfrm>
            <a:off x="6948264" y="4076700"/>
            <a:ext cx="124843" cy="360363"/>
          </a:xfrm>
          <a:prstGeom prst="straightConnector1">
            <a:avLst/>
          </a:prstGeom>
          <a:noFill/>
          <a:ln w="28575">
            <a:solidFill>
              <a:srgbClr val="362DF3"/>
            </a:solidFill>
            <a:round/>
            <a:headEnd/>
            <a:tailEnd type="triangle" w="med" len="med"/>
          </a:ln>
        </p:spPr>
      </p:cxnSp>
    </p:spTree>
  </p:cSld>
  <p:clrMapOvr>
    <a:masterClrMapping/>
  </p:clrMapOvr>
  <p:transition advClick="0" advTm="3000">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Rot="1" noChangeArrowheads="1"/>
          </p:cNvSpPr>
          <p:nvPr>
            <p:ph type="title"/>
          </p:nvPr>
        </p:nvSpPr>
        <p:spPr>
          <a:xfrm>
            <a:off x="0" y="341313"/>
            <a:ext cx="8820150" cy="566737"/>
          </a:xfrm>
        </p:spPr>
        <p:txBody>
          <a:bodyPr>
            <a:normAutofit fontScale="90000"/>
          </a:bodyPr>
          <a:lstStyle/>
          <a:p>
            <a:pPr algn="ctr" eaLnBrk="1" fontAlgn="auto" hangingPunct="1">
              <a:spcAft>
                <a:spcPts val="0"/>
              </a:spcAft>
              <a:defRPr/>
            </a:pPr>
            <a:r>
              <a:rPr lang="it-IT" dirty="0" smtClean="0"/>
              <a:t>Diversi tipi di Rischi</a:t>
            </a:r>
          </a:p>
        </p:txBody>
      </p:sp>
      <p:sp>
        <p:nvSpPr>
          <p:cNvPr id="25" name="Segnaposto piè di pagina 24"/>
          <p:cNvSpPr>
            <a:spLocks noGrp="1"/>
          </p:cNvSpPr>
          <p:nvPr>
            <p:ph type="ftr" sz="quarter" idx="11"/>
          </p:nvPr>
        </p:nvSpPr>
        <p:spPr>
          <a:xfrm>
            <a:off x="457200" y="6525344"/>
            <a:ext cx="4978896" cy="256456"/>
          </a:xfrm>
        </p:spPr>
        <p:txBody>
          <a:bodyPr/>
          <a:lstStyle/>
          <a:p>
            <a:pPr>
              <a:defRPr/>
            </a:pPr>
            <a:r>
              <a:rPr lang="it-IT" dirty="0" smtClean="0"/>
              <a:t>dott.ssa Alessandra A. </a:t>
            </a:r>
            <a:r>
              <a:rPr lang="it-IT" dirty="0" err="1" smtClean="0"/>
              <a:t>Muliere</a:t>
            </a:r>
            <a:r>
              <a:rPr lang="it-IT" dirty="0" smtClean="0"/>
              <a:t> Medico Chirurgo Specialista in Medicina del Lavoro</a:t>
            </a:r>
            <a:endParaRPr lang="it-IT" dirty="0"/>
          </a:p>
        </p:txBody>
      </p:sp>
      <p:sp>
        <p:nvSpPr>
          <p:cNvPr id="26" name="Segnaposto numero diapositiva 4"/>
          <p:cNvSpPr>
            <a:spLocks noGrp="1"/>
          </p:cNvSpPr>
          <p:nvPr>
            <p:ph type="sldNum" sz="quarter" idx="12"/>
          </p:nvPr>
        </p:nvSpPr>
        <p:spPr/>
        <p:txBody>
          <a:bodyPr/>
          <a:lstStyle/>
          <a:p>
            <a:pPr>
              <a:defRPr/>
            </a:pPr>
            <a:fld id="{6A055776-0B52-4459-8203-0F2657ED68B3}" type="slidenum">
              <a:rPr lang="it-IT"/>
              <a:pPr>
                <a:defRPr/>
              </a:pPr>
              <a:t>9</a:t>
            </a:fld>
            <a:endParaRPr lang="it-IT" dirty="0"/>
          </a:p>
        </p:txBody>
      </p:sp>
      <p:sp>
        <p:nvSpPr>
          <p:cNvPr id="11268" name="AutoShape 3"/>
          <p:cNvSpPr>
            <a:spLocks noChangeArrowheads="1"/>
          </p:cNvSpPr>
          <p:nvPr/>
        </p:nvSpPr>
        <p:spPr bwMode="auto">
          <a:xfrm>
            <a:off x="357188" y="2781300"/>
            <a:ext cx="2700337" cy="792163"/>
          </a:xfrm>
          <a:prstGeom prst="flowChartAlternateProcess">
            <a:avLst/>
          </a:prstGeom>
          <a:solidFill>
            <a:schemeClr val="accent2">
              <a:lumMod val="60000"/>
              <a:lumOff val="40000"/>
            </a:schemeClr>
          </a:solidFill>
          <a:ln w="9525">
            <a:solidFill>
              <a:srgbClr val="362DF3"/>
            </a:solidFill>
            <a:miter lim="800000"/>
            <a:headEnd/>
            <a:tailEnd/>
          </a:ln>
        </p:spPr>
        <p:txBody>
          <a:bodyPr wrap="none" anchor="ctr"/>
          <a:lstStyle/>
          <a:p>
            <a:pPr algn="ctr">
              <a:defRPr/>
            </a:pPr>
            <a:r>
              <a:rPr lang="it-IT" sz="1800" u="none" dirty="0">
                <a:latin typeface="+mj-lt"/>
              </a:rPr>
              <a:t>Occasione di lavoro</a:t>
            </a:r>
          </a:p>
        </p:txBody>
      </p:sp>
      <p:sp>
        <p:nvSpPr>
          <p:cNvPr id="11269" name="AutoShape 4"/>
          <p:cNvSpPr>
            <a:spLocks noChangeArrowheads="1"/>
          </p:cNvSpPr>
          <p:nvPr/>
        </p:nvSpPr>
        <p:spPr bwMode="auto">
          <a:xfrm>
            <a:off x="357188" y="1557338"/>
            <a:ext cx="2700337" cy="935037"/>
          </a:xfrm>
          <a:prstGeom prst="flowChartAlternateProcess">
            <a:avLst/>
          </a:prstGeom>
          <a:solidFill>
            <a:schemeClr val="bg2">
              <a:lumMod val="50000"/>
            </a:schemeClr>
          </a:solidFill>
          <a:ln w="9525">
            <a:solidFill>
              <a:srgbClr val="362DF3"/>
            </a:solidFill>
            <a:miter lim="800000"/>
            <a:headEnd/>
            <a:tailEnd/>
          </a:ln>
        </p:spPr>
        <p:txBody>
          <a:bodyPr wrap="none" anchor="ctr"/>
          <a:lstStyle/>
          <a:p>
            <a:pPr algn="ctr">
              <a:defRPr/>
            </a:pPr>
            <a:r>
              <a:rPr lang="it-IT" sz="1800" u="none" dirty="0">
                <a:latin typeface="+mj-lt"/>
              </a:rPr>
              <a:t>Rischio per la sicurezza</a:t>
            </a:r>
            <a:br>
              <a:rPr lang="it-IT" sz="1800" u="none" dirty="0">
                <a:latin typeface="+mj-lt"/>
              </a:rPr>
            </a:br>
            <a:r>
              <a:rPr lang="it-IT" sz="1800" u="none" dirty="0">
                <a:latin typeface="+mj-lt"/>
              </a:rPr>
              <a:t>(macchine, impianti ecc.)</a:t>
            </a:r>
          </a:p>
        </p:txBody>
      </p:sp>
      <p:sp>
        <p:nvSpPr>
          <p:cNvPr id="11270" name="AutoShape 5"/>
          <p:cNvSpPr>
            <a:spLocks noChangeArrowheads="1"/>
          </p:cNvSpPr>
          <p:nvPr/>
        </p:nvSpPr>
        <p:spPr bwMode="auto">
          <a:xfrm>
            <a:off x="357188" y="3860800"/>
            <a:ext cx="2700337" cy="792163"/>
          </a:xfrm>
          <a:prstGeom prst="flowChartAlternateProcess">
            <a:avLst/>
          </a:prstGeom>
          <a:solidFill>
            <a:schemeClr val="accent2">
              <a:lumMod val="40000"/>
              <a:lumOff val="60000"/>
            </a:schemeClr>
          </a:solidFill>
          <a:ln w="9525">
            <a:solidFill>
              <a:srgbClr val="362DF3"/>
            </a:solidFill>
            <a:miter lim="800000"/>
            <a:headEnd/>
            <a:tailEnd/>
          </a:ln>
        </p:spPr>
        <p:txBody>
          <a:bodyPr wrap="none" anchor="ctr"/>
          <a:lstStyle/>
          <a:p>
            <a:pPr algn="ctr">
              <a:defRPr/>
            </a:pPr>
            <a:r>
              <a:rPr lang="it-IT" sz="2000" b="1" u="none" dirty="0">
                <a:latin typeface="+mj-lt"/>
              </a:rPr>
              <a:t>Infortunio</a:t>
            </a:r>
            <a:r>
              <a:rPr lang="it-IT" sz="1800" u="none" dirty="0">
                <a:latin typeface="+mj-lt"/>
              </a:rPr>
              <a:t/>
            </a:r>
            <a:br>
              <a:rPr lang="it-IT" sz="1800" u="none" dirty="0">
                <a:latin typeface="+mj-lt"/>
              </a:rPr>
            </a:br>
            <a:r>
              <a:rPr lang="it-IT" sz="1800" u="none" dirty="0">
                <a:latin typeface="+mj-lt"/>
              </a:rPr>
              <a:t>(evento traumatico)</a:t>
            </a:r>
          </a:p>
        </p:txBody>
      </p:sp>
      <p:sp>
        <p:nvSpPr>
          <p:cNvPr id="11271" name="AutoShape 6"/>
          <p:cNvSpPr>
            <a:spLocks noChangeArrowheads="1"/>
          </p:cNvSpPr>
          <p:nvPr/>
        </p:nvSpPr>
        <p:spPr bwMode="auto">
          <a:xfrm>
            <a:off x="358775" y="5013325"/>
            <a:ext cx="2700338" cy="792163"/>
          </a:xfrm>
          <a:prstGeom prst="flowChartAlternateProcess">
            <a:avLst/>
          </a:prstGeom>
          <a:solidFill>
            <a:schemeClr val="accent2">
              <a:lumMod val="20000"/>
              <a:lumOff val="80000"/>
            </a:schemeClr>
          </a:solidFill>
          <a:ln w="9525">
            <a:solidFill>
              <a:srgbClr val="362DF3"/>
            </a:solidFill>
            <a:miter lim="800000"/>
            <a:headEnd/>
            <a:tailEnd/>
          </a:ln>
        </p:spPr>
        <p:txBody>
          <a:bodyPr anchor="ctr"/>
          <a:lstStyle/>
          <a:p>
            <a:pPr algn="ctr">
              <a:defRPr/>
            </a:pPr>
            <a:r>
              <a:rPr lang="it-IT" sz="1800" u="none" dirty="0">
                <a:latin typeface="+mj-lt"/>
              </a:rPr>
              <a:t>Riconoscimento “agevole” delle cause</a:t>
            </a:r>
          </a:p>
        </p:txBody>
      </p:sp>
      <p:cxnSp>
        <p:nvCxnSpPr>
          <p:cNvPr id="18440" name="AutoShape 7"/>
          <p:cNvCxnSpPr>
            <a:cxnSpLocks noChangeShapeType="1"/>
            <a:stCxn id="11269" idx="2"/>
            <a:endCxn id="11268" idx="0"/>
          </p:cNvCxnSpPr>
          <p:nvPr/>
        </p:nvCxnSpPr>
        <p:spPr bwMode="auto">
          <a:xfrm>
            <a:off x="1708150" y="2492375"/>
            <a:ext cx="0" cy="288925"/>
          </a:xfrm>
          <a:prstGeom prst="straightConnector1">
            <a:avLst/>
          </a:prstGeom>
          <a:noFill/>
          <a:ln w="9525">
            <a:solidFill>
              <a:srgbClr val="362DF3"/>
            </a:solidFill>
            <a:round/>
            <a:headEnd/>
            <a:tailEnd type="triangle" w="med" len="med"/>
          </a:ln>
        </p:spPr>
      </p:cxnSp>
      <p:cxnSp>
        <p:nvCxnSpPr>
          <p:cNvPr id="18441" name="AutoShape 8"/>
          <p:cNvCxnSpPr>
            <a:cxnSpLocks noChangeShapeType="1"/>
            <a:stCxn id="11268" idx="2"/>
            <a:endCxn id="11270" idx="0"/>
          </p:cNvCxnSpPr>
          <p:nvPr/>
        </p:nvCxnSpPr>
        <p:spPr bwMode="auto">
          <a:xfrm>
            <a:off x="1708150" y="3573463"/>
            <a:ext cx="0" cy="287337"/>
          </a:xfrm>
          <a:prstGeom prst="straightConnector1">
            <a:avLst/>
          </a:prstGeom>
          <a:noFill/>
          <a:ln w="9525">
            <a:solidFill>
              <a:srgbClr val="362DF3"/>
            </a:solidFill>
            <a:round/>
            <a:headEnd/>
            <a:tailEnd type="triangle" w="med" len="med"/>
          </a:ln>
        </p:spPr>
      </p:cxnSp>
      <p:cxnSp>
        <p:nvCxnSpPr>
          <p:cNvPr id="18442" name="AutoShape 9"/>
          <p:cNvCxnSpPr>
            <a:cxnSpLocks noChangeShapeType="1"/>
            <a:stCxn id="11270" idx="2"/>
            <a:endCxn id="11271" idx="0"/>
          </p:cNvCxnSpPr>
          <p:nvPr/>
        </p:nvCxnSpPr>
        <p:spPr bwMode="auto">
          <a:xfrm>
            <a:off x="1708150" y="4652963"/>
            <a:ext cx="1588" cy="360362"/>
          </a:xfrm>
          <a:prstGeom prst="straightConnector1">
            <a:avLst/>
          </a:prstGeom>
          <a:noFill/>
          <a:ln w="9525">
            <a:solidFill>
              <a:srgbClr val="362DF3"/>
            </a:solidFill>
            <a:round/>
            <a:headEnd/>
            <a:tailEnd type="triangle" w="med" len="med"/>
          </a:ln>
        </p:spPr>
      </p:cxnSp>
      <p:sp>
        <p:nvSpPr>
          <p:cNvPr id="11275" name="AutoShape 12"/>
          <p:cNvSpPr>
            <a:spLocks noChangeArrowheads="1"/>
          </p:cNvSpPr>
          <p:nvPr/>
        </p:nvSpPr>
        <p:spPr bwMode="auto">
          <a:xfrm>
            <a:off x="3203575" y="2781300"/>
            <a:ext cx="2736850" cy="792163"/>
          </a:xfrm>
          <a:prstGeom prst="flowChartAlternateProcess">
            <a:avLst/>
          </a:prstGeom>
          <a:solidFill>
            <a:schemeClr val="accent2">
              <a:lumMod val="60000"/>
              <a:lumOff val="40000"/>
            </a:schemeClr>
          </a:solidFill>
          <a:ln w="9525">
            <a:solidFill>
              <a:srgbClr val="362DF3"/>
            </a:solidFill>
            <a:miter lim="800000"/>
            <a:headEnd/>
            <a:tailEnd/>
          </a:ln>
        </p:spPr>
        <p:txBody>
          <a:bodyPr wrap="none" anchor="ctr"/>
          <a:lstStyle/>
          <a:p>
            <a:pPr algn="ctr">
              <a:defRPr/>
            </a:pPr>
            <a:r>
              <a:rPr lang="it-IT" sz="1800" u="none" dirty="0">
                <a:latin typeface="+mj-lt"/>
              </a:rPr>
              <a:t>Occasione di lavoro</a:t>
            </a:r>
          </a:p>
        </p:txBody>
      </p:sp>
      <p:sp>
        <p:nvSpPr>
          <p:cNvPr id="11276" name="AutoShape 13"/>
          <p:cNvSpPr>
            <a:spLocks noChangeArrowheads="1"/>
          </p:cNvSpPr>
          <p:nvPr/>
        </p:nvSpPr>
        <p:spPr bwMode="auto">
          <a:xfrm>
            <a:off x="3203575" y="1557338"/>
            <a:ext cx="2736850" cy="935037"/>
          </a:xfrm>
          <a:prstGeom prst="flowChartAlternateProcess">
            <a:avLst/>
          </a:prstGeom>
          <a:solidFill>
            <a:schemeClr val="bg2">
              <a:lumMod val="50000"/>
            </a:schemeClr>
          </a:solidFill>
          <a:ln w="9525">
            <a:solidFill>
              <a:srgbClr val="362DF3"/>
            </a:solidFill>
            <a:miter lim="800000"/>
            <a:headEnd/>
            <a:tailEnd/>
          </a:ln>
        </p:spPr>
        <p:txBody>
          <a:bodyPr wrap="none" anchor="ctr"/>
          <a:lstStyle/>
          <a:p>
            <a:pPr algn="ctr">
              <a:defRPr/>
            </a:pPr>
            <a:r>
              <a:rPr lang="it-IT" sz="1800" u="none" dirty="0">
                <a:latin typeface="+mj-lt"/>
              </a:rPr>
              <a:t>Rischio per la salute</a:t>
            </a:r>
            <a:br>
              <a:rPr lang="it-IT" sz="1800" u="none" dirty="0">
                <a:latin typeface="+mj-lt"/>
              </a:rPr>
            </a:br>
            <a:r>
              <a:rPr lang="it-IT" sz="1800" u="none" dirty="0">
                <a:latin typeface="+mj-lt"/>
              </a:rPr>
              <a:t>(sostanza, rumore ecc.)</a:t>
            </a:r>
          </a:p>
        </p:txBody>
      </p:sp>
      <p:sp>
        <p:nvSpPr>
          <p:cNvPr id="11277" name="AutoShape 14"/>
          <p:cNvSpPr>
            <a:spLocks noChangeArrowheads="1"/>
          </p:cNvSpPr>
          <p:nvPr/>
        </p:nvSpPr>
        <p:spPr bwMode="auto">
          <a:xfrm>
            <a:off x="3203575" y="3860800"/>
            <a:ext cx="2736850" cy="792163"/>
          </a:xfrm>
          <a:prstGeom prst="flowChartAlternateProcess">
            <a:avLst/>
          </a:prstGeom>
          <a:solidFill>
            <a:schemeClr val="accent2">
              <a:lumMod val="40000"/>
              <a:lumOff val="60000"/>
            </a:schemeClr>
          </a:solidFill>
          <a:ln w="9525">
            <a:solidFill>
              <a:srgbClr val="362DF3"/>
            </a:solidFill>
            <a:miter lim="800000"/>
            <a:headEnd/>
            <a:tailEnd/>
          </a:ln>
        </p:spPr>
        <p:txBody>
          <a:bodyPr wrap="none" anchor="ctr"/>
          <a:lstStyle/>
          <a:p>
            <a:pPr algn="ctr">
              <a:defRPr/>
            </a:pPr>
            <a:r>
              <a:rPr lang="it-IT" sz="2000" b="1" u="none" dirty="0">
                <a:latin typeface="+mj-lt"/>
              </a:rPr>
              <a:t>Malattia professionale</a:t>
            </a:r>
            <a:r>
              <a:rPr lang="it-IT" sz="1800" u="none" dirty="0">
                <a:latin typeface="+mj-lt"/>
              </a:rPr>
              <a:t/>
            </a:r>
            <a:br>
              <a:rPr lang="it-IT" sz="1800" u="none" dirty="0">
                <a:latin typeface="+mj-lt"/>
              </a:rPr>
            </a:br>
            <a:r>
              <a:rPr lang="it-IT" sz="1800" u="none" dirty="0">
                <a:latin typeface="+mj-lt"/>
              </a:rPr>
              <a:t>(evento progressivo)</a:t>
            </a:r>
          </a:p>
        </p:txBody>
      </p:sp>
      <p:sp>
        <p:nvSpPr>
          <p:cNvPr id="11278" name="AutoShape 15"/>
          <p:cNvSpPr>
            <a:spLocks noChangeArrowheads="1"/>
          </p:cNvSpPr>
          <p:nvPr/>
        </p:nvSpPr>
        <p:spPr bwMode="auto">
          <a:xfrm>
            <a:off x="3205163" y="5013325"/>
            <a:ext cx="2736850" cy="792163"/>
          </a:xfrm>
          <a:prstGeom prst="flowChartAlternateProcess">
            <a:avLst/>
          </a:prstGeom>
          <a:solidFill>
            <a:schemeClr val="accent2">
              <a:lumMod val="20000"/>
              <a:lumOff val="80000"/>
            </a:schemeClr>
          </a:solidFill>
          <a:ln w="9525">
            <a:solidFill>
              <a:srgbClr val="362DF3"/>
            </a:solidFill>
            <a:miter lim="800000"/>
            <a:headEnd/>
            <a:tailEnd/>
          </a:ln>
        </p:spPr>
        <p:txBody>
          <a:bodyPr anchor="ctr"/>
          <a:lstStyle/>
          <a:p>
            <a:pPr algn="ctr">
              <a:defRPr/>
            </a:pPr>
            <a:r>
              <a:rPr lang="it-IT" sz="1800" u="none" dirty="0">
                <a:latin typeface="+mj-lt"/>
              </a:rPr>
              <a:t>Riconoscimento complicato delle cause</a:t>
            </a:r>
          </a:p>
        </p:txBody>
      </p:sp>
      <p:sp>
        <p:nvSpPr>
          <p:cNvPr id="11279" name="AutoShape 16"/>
          <p:cNvSpPr>
            <a:spLocks noChangeArrowheads="1"/>
          </p:cNvSpPr>
          <p:nvPr/>
        </p:nvSpPr>
        <p:spPr bwMode="auto">
          <a:xfrm>
            <a:off x="6156325" y="2781300"/>
            <a:ext cx="2735263" cy="792163"/>
          </a:xfrm>
          <a:prstGeom prst="flowChartAlternateProcess">
            <a:avLst/>
          </a:prstGeom>
          <a:solidFill>
            <a:schemeClr val="accent2">
              <a:lumMod val="60000"/>
              <a:lumOff val="40000"/>
            </a:schemeClr>
          </a:solidFill>
          <a:ln w="9525">
            <a:solidFill>
              <a:srgbClr val="362DF3"/>
            </a:solidFill>
            <a:miter lim="800000"/>
            <a:headEnd/>
            <a:tailEnd/>
          </a:ln>
        </p:spPr>
        <p:txBody>
          <a:bodyPr wrap="none" anchor="ctr"/>
          <a:lstStyle/>
          <a:p>
            <a:pPr algn="ctr">
              <a:defRPr/>
            </a:pPr>
            <a:r>
              <a:rPr lang="it-IT" sz="1800" u="none" dirty="0">
                <a:latin typeface="+mj-lt"/>
              </a:rPr>
              <a:t>Occasione di lavoro</a:t>
            </a:r>
          </a:p>
        </p:txBody>
      </p:sp>
      <p:sp>
        <p:nvSpPr>
          <p:cNvPr id="11280" name="AutoShape 17"/>
          <p:cNvSpPr>
            <a:spLocks noChangeArrowheads="1"/>
          </p:cNvSpPr>
          <p:nvPr/>
        </p:nvSpPr>
        <p:spPr bwMode="auto">
          <a:xfrm>
            <a:off x="6156325" y="1557338"/>
            <a:ext cx="2735263" cy="935037"/>
          </a:xfrm>
          <a:prstGeom prst="flowChartAlternateProcess">
            <a:avLst/>
          </a:prstGeom>
          <a:solidFill>
            <a:schemeClr val="bg2">
              <a:lumMod val="50000"/>
            </a:schemeClr>
          </a:solidFill>
          <a:ln w="9525">
            <a:solidFill>
              <a:srgbClr val="362DF3"/>
            </a:solidFill>
            <a:miter lim="800000"/>
            <a:headEnd/>
            <a:tailEnd/>
          </a:ln>
        </p:spPr>
        <p:txBody>
          <a:bodyPr wrap="none" anchor="ctr"/>
          <a:lstStyle/>
          <a:p>
            <a:pPr algn="ctr">
              <a:defRPr/>
            </a:pPr>
            <a:r>
              <a:rPr lang="it-IT" sz="1800" u="none" dirty="0">
                <a:latin typeface="+mj-lt"/>
              </a:rPr>
              <a:t>Rischio trasversale</a:t>
            </a:r>
            <a:br>
              <a:rPr lang="it-IT" sz="1800" u="none" dirty="0">
                <a:latin typeface="+mj-lt"/>
              </a:rPr>
            </a:br>
            <a:r>
              <a:rPr lang="it-IT" sz="1800" u="none" dirty="0">
                <a:latin typeface="+mj-lt"/>
              </a:rPr>
              <a:t>(organizzazione ecc.)</a:t>
            </a:r>
          </a:p>
        </p:txBody>
      </p:sp>
      <p:sp>
        <p:nvSpPr>
          <p:cNvPr id="11281" name="AutoShape 18"/>
          <p:cNvSpPr>
            <a:spLocks noChangeArrowheads="1"/>
          </p:cNvSpPr>
          <p:nvPr/>
        </p:nvSpPr>
        <p:spPr bwMode="auto">
          <a:xfrm>
            <a:off x="6156325" y="3860800"/>
            <a:ext cx="2735263" cy="792163"/>
          </a:xfrm>
          <a:prstGeom prst="flowChartAlternateProcess">
            <a:avLst/>
          </a:prstGeom>
          <a:solidFill>
            <a:schemeClr val="accent2">
              <a:lumMod val="40000"/>
              <a:lumOff val="60000"/>
            </a:schemeClr>
          </a:solidFill>
          <a:ln w="9525">
            <a:solidFill>
              <a:srgbClr val="362DF3"/>
            </a:solidFill>
            <a:miter lim="800000"/>
            <a:headEnd/>
            <a:tailEnd/>
          </a:ln>
        </p:spPr>
        <p:txBody>
          <a:bodyPr wrap="none" anchor="ctr"/>
          <a:lstStyle/>
          <a:p>
            <a:pPr algn="ctr">
              <a:defRPr/>
            </a:pPr>
            <a:r>
              <a:rPr lang="it-IT" sz="2000" b="1" u="none" dirty="0">
                <a:latin typeface="+mj-lt"/>
              </a:rPr>
              <a:t>Malattia professionale</a:t>
            </a:r>
            <a:r>
              <a:rPr lang="it-IT" sz="1800" u="none" dirty="0">
                <a:latin typeface="+mj-lt"/>
              </a:rPr>
              <a:t/>
            </a:r>
            <a:br>
              <a:rPr lang="it-IT" sz="1800" u="none" dirty="0">
                <a:latin typeface="+mj-lt"/>
              </a:rPr>
            </a:br>
            <a:r>
              <a:rPr lang="it-IT" sz="1800" u="none" dirty="0">
                <a:latin typeface="+mj-lt"/>
              </a:rPr>
              <a:t>(stress, disagio ecc.)</a:t>
            </a:r>
          </a:p>
        </p:txBody>
      </p:sp>
      <p:sp>
        <p:nvSpPr>
          <p:cNvPr id="11282" name="AutoShape 19"/>
          <p:cNvSpPr>
            <a:spLocks noChangeArrowheads="1"/>
          </p:cNvSpPr>
          <p:nvPr/>
        </p:nvSpPr>
        <p:spPr bwMode="auto">
          <a:xfrm>
            <a:off x="6157913" y="5013325"/>
            <a:ext cx="2735262" cy="792163"/>
          </a:xfrm>
          <a:prstGeom prst="flowChartAlternateProcess">
            <a:avLst/>
          </a:prstGeom>
          <a:solidFill>
            <a:schemeClr val="accent2">
              <a:lumMod val="20000"/>
              <a:lumOff val="80000"/>
            </a:schemeClr>
          </a:solidFill>
          <a:ln w="9525">
            <a:solidFill>
              <a:srgbClr val="362DF3"/>
            </a:solidFill>
            <a:miter lim="800000"/>
            <a:headEnd/>
            <a:tailEnd/>
          </a:ln>
        </p:spPr>
        <p:txBody>
          <a:bodyPr anchor="ctr"/>
          <a:lstStyle/>
          <a:p>
            <a:pPr algn="ctr">
              <a:defRPr/>
            </a:pPr>
            <a:r>
              <a:rPr lang="it-IT" sz="1800" u="none" dirty="0">
                <a:latin typeface="+mj-lt"/>
              </a:rPr>
              <a:t>Riconoscimento complicatissimo delle cause</a:t>
            </a:r>
          </a:p>
        </p:txBody>
      </p:sp>
      <p:cxnSp>
        <p:nvCxnSpPr>
          <p:cNvPr id="18451" name="AutoShape 20"/>
          <p:cNvCxnSpPr>
            <a:cxnSpLocks noChangeShapeType="1"/>
          </p:cNvCxnSpPr>
          <p:nvPr/>
        </p:nvCxnSpPr>
        <p:spPr bwMode="auto">
          <a:xfrm>
            <a:off x="4570413" y="2492375"/>
            <a:ext cx="0" cy="288925"/>
          </a:xfrm>
          <a:prstGeom prst="straightConnector1">
            <a:avLst/>
          </a:prstGeom>
          <a:noFill/>
          <a:ln w="9525">
            <a:solidFill>
              <a:srgbClr val="362DF3"/>
            </a:solidFill>
            <a:round/>
            <a:headEnd/>
            <a:tailEnd type="triangle" w="med" len="med"/>
          </a:ln>
        </p:spPr>
      </p:cxnSp>
      <p:cxnSp>
        <p:nvCxnSpPr>
          <p:cNvPr id="18452" name="AutoShape 21"/>
          <p:cNvCxnSpPr>
            <a:cxnSpLocks noChangeShapeType="1"/>
          </p:cNvCxnSpPr>
          <p:nvPr/>
        </p:nvCxnSpPr>
        <p:spPr bwMode="auto">
          <a:xfrm>
            <a:off x="4570413" y="3573463"/>
            <a:ext cx="0" cy="287337"/>
          </a:xfrm>
          <a:prstGeom prst="straightConnector1">
            <a:avLst/>
          </a:prstGeom>
          <a:noFill/>
          <a:ln w="9525">
            <a:solidFill>
              <a:srgbClr val="362DF3"/>
            </a:solidFill>
            <a:round/>
            <a:headEnd/>
            <a:tailEnd type="triangle" w="med" len="med"/>
          </a:ln>
        </p:spPr>
      </p:cxnSp>
      <p:cxnSp>
        <p:nvCxnSpPr>
          <p:cNvPr id="18453" name="AutoShape 22"/>
          <p:cNvCxnSpPr>
            <a:cxnSpLocks noChangeShapeType="1"/>
          </p:cNvCxnSpPr>
          <p:nvPr/>
        </p:nvCxnSpPr>
        <p:spPr bwMode="auto">
          <a:xfrm>
            <a:off x="4570413" y="4652963"/>
            <a:ext cx="1587" cy="360362"/>
          </a:xfrm>
          <a:prstGeom prst="straightConnector1">
            <a:avLst/>
          </a:prstGeom>
          <a:noFill/>
          <a:ln w="9525">
            <a:solidFill>
              <a:srgbClr val="362DF3"/>
            </a:solidFill>
            <a:round/>
            <a:headEnd/>
            <a:tailEnd type="triangle" w="med" len="med"/>
          </a:ln>
        </p:spPr>
      </p:cxnSp>
      <p:cxnSp>
        <p:nvCxnSpPr>
          <p:cNvPr id="18454" name="AutoShape 23"/>
          <p:cNvCxnSpPr>
            <a:cxnSpLocks noChangeShapeType="1"/>
          </p:cNvCxnSpPr>
          <p:nvPr/>
        </p:nvCxnSpPr>
        <p:spPr bwMode="auto">
          <a:xfrm>
            <a:off x="7524750" y="2492375"/>
            <a:ext cx="0" cy="288925"/>
          </a:xfrm>
          <a:prstGeom prst="straightConnector1">
            <a:avLst/>
          </a:prstGeom>
          <a:noFill/>
          <a:ln w="9525">
            <a:solidFill>
              <a:srgbClr val="362DF3"/>
            </a:solidFill>
            <a:round/>
            <a:headEnd/>
            <a:tailEnd type="triangle" w="med" len="med"/>
          </a:ln>
        </p:spPr>
      </p:cxnSp>
      <p:cxnSp>
        <p:nvCxnSpPr>
          <p:cNvPr id="18455" name="AutoShape 24"/>
          <p:cNvCxnSpPr>
            <a:cxnSpLocks noChangeShapeType="1"/>
          </p:cNvCxnSpPr>
          <p:nvPr/>
        </p:nvCxnSpPr>
        <p:spPr bwMode="auto">
          <a:xfrm>
            <a:off x="7524750" y="3573463"/>
            <a:ext cx="0" cy="287337"/>
          </a:xfrm>
          <a:prstGeom prst="straightConnector1">
            <a:avLst/>
          </a:prstGeom>
          <a:noFill/>
          <a:ln w="9525">
            <a:solidFill>
              <a:srgbClr val="362DF3"/>
            </a:solidFill>
            <a:round/>
            <a:headEnd/>
            <a:tailEnd type="triangle" w="med" len="med"/>
          </a:ln>
        </p:spPr>
      </p:cxnSp>
      <p:cxnSp>
        <p:nvCxnSpPr>
          <p:cNvPr id="18456" name="AutoShape 25"/>
          <p:cNvCxnSpPr>
            <a:cxnSpLocks noChangeShapeType="1"/>
          </p:cNvCxnSpPr>
          <p:nvPr/>
        </p:nvCxnSpPr>
        <p:spPr bwMode="auto">
          <a:xfrm>
            <a:off x="7524750" y="4652963"/>
            <a:ext cx="1588" cy="360362"/>
          </a:xfrm>
          <a:prstGeom prst="straightConnector1">
            <a:avLst/>
          </a:prstGeom>
          <a:noFill/>
          <a:ln w="9525">
            <a:solidFill>
              <a:srgbClr val="362DF3"/>
            </a:solidFill>
            <a:round/>
            <a:headEnd/>
            <a:tailEnd type="triangle" w="med" len="med"/>
          </a:ln>
        </p:spPr>
      </p:cxnSp>
    </p:spTree>
  </p:cSld>
  <p:clrMapOvr>
    <a:masterClrMapping/>
  </p:clrMapOvr>
  <p:transition>
    <p:pull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5195</TotalTime>
  <Words>9108</Words>
  <Application>Microsoft Office PowerPoint</Application>
  <PresentationFormat>Presentazione su schermo (4:3)</PresentationFormat>
  <Paragraphs>871</Paragraphs>
  <Slides>74</Slides>
  <Notes>46</Notes>
  <HiddenSlides>0</HiddenSlides>
  <MMClips>0</MMClips>
  <ScaleCrop>false</ScaleCrop>
  <HeadingPairs>
    <vt:vector size="8" baseType="variant">
      <vt:variant>
        <vt:lpstr>Caratteri utilizzati</vt:lpstr>
      </vt:variant>
      <vt:variant>
        <vt:i4>12</vt:i4>
      </vt:variant>
      <vt:variant>
        <vt:lpstr>Tema</vt:lpstr>
      </vt:variant>
      <vt:variant>
        <vt:i4>1</vt:i4>
      </vt:variant>
      <vt:variant>
        <vt:lpstr>Server OLE incorporati</vt:lpstr>
      </vt:variant>
      <vt:variant>
        <vt:i4>0</vt:i4>
      </vt:variant>
      <vt:variant>
        <vt:lpstr>Titoli diapositive</vt:lpstr>
      </vt:variant>
      <vt:variant>
        <vt:i4>74</vt:i4>
      </vt:variant>
    </vt:vector>
  </HeadingPairs>
  <TitlesOfParts>
    <vt:vector size="87" baseType="lpstr">
      <vt:lpstr>Arial</vt:lpstr>
      <vt:lpstr>Trebuchet MS</vt:lpstr>
      <vt:lpstr>Georgia</vt:lpstr>
      <vt:lpstr>Wingdings 2</vt:lpstr>
      <vt:lpstr>Wingdings</vt:lpstr>
      <vt:lpstr>Corbel</vt:lpstr>
      <vt:lpstr>Book Antiqua</vt:lpstr>
      <vt:lpstr>Calibri</vt:lpstr>
      <vt:lpstr>Times New Roman</vt:lpstr>
      <vt:lpstr>Tahoma</vt:lpstr>
      <vt:lpstr>Wingdings 3</vt:lpstr>
      <vt:lpstr>Courier New</vt:lpstr>
      <vt:lpstr>Verve</vt:lpstr>
      <vt:lpstr>CONCETTO DI RISCHIO</vt:lpstr>
      <vt:lpstr>Diapositiva 2</vt:lpstr>
      <vt:lpstr>Diapositiva 3</vt:lpstr>
      <vt:lpstr>DANNO</vt:lpstr>
      <vt:lpstr>Infortuni e malattie professionali</vt:lpstr>
      <vt:lpstr>Pericolo e rischio</vt:lpstr>
      <vt:lpstr>Pericolo e rischio</vt:lpstr>
      <vt:lpstr>Danno</vt:lpstr>
      <vt:lpstr>Diversi tipi di Rischi</vt:lpstr>
      <vt:lpstr>Valutazione dei rischi</vt:lpstr>
      <vt:lpstr>Definizione del Rischio</vt:lpstr>
      <vt:lpstr>Prevenzione</vt:lpstr>
      <vt:lpstr>Protezione</vt:lpstr>
      <vt:lpstr>PREVENZIONE</vt:lpstr>
      <vt:lpstr>Diapositiva 15</vt:lpstr>
      <vt:lpstr>Diapositiva 16</vt:lpstr>
      <vt:lpstr>Diapositiva 17</vt:lpstr>
      <vt:lpstr>Diapositiva 18</vt:lpstr>
      <vt:lpstr>Diapositiva 19</vt:lpstr>
      <vt:lpstr>Normativa europea</vt:lpstr>
      <vt:lpstr>Diapositiva 21</vt:lpstr>
      <vt:lpstr>Diapositiva 22</vt:lpstr>
      <vt:lpstr>Diapositiva 23</vt:lpstr>
      <vt:lpstr>Codice Penale </vt:lpstr>
      <vt:lpstr>Diapositiva 25</vt:lpstr>
      <vt:lpstr>Diapositiva 26</vt:lpstr>
      <vt:lpstr>Diapositiva 27</vt:lpstr>
      <vt:lpstr>Diapositiva 28</vt:lpstr>
      <vt:lpstr>Diapositiva 29</vt:lpstr>
      <vt:lpstr>Diapositiva 30</vt:lpstr>
      <vt:lpstr>Diapositiva 31</vt:lpstr>
      <vt:lpstr>Il Servizio di Prevenzione e Protezione  </vt:lpstr>
      <vt:lpstr>Diapositiva 33</vt:lpstr>
      <vt:lpstr>Diapositiva 34</vt:lpstr>
      <vt:lpstr>ORGANIZZAZIONE</vt:lpstr>
      <vt:lpstr>Generale</vt:lpstr>
      <vt:lpstr>Datore di lavoro DL</vt:lpstr>
      <vt:lpstr>DL</vt:lpstr>
      <vt:lpstr>Dirigente</vt:lpstr>
      <vt:lpstr>Preposto</vt:lpstr>
      <vt:lpstr>Preposto</vt:lpstr>
      <vt:lpstr>Lavoratore</vt:lpstr>
      <vt:lpstr>DIRITTI E DOVERI</vt:lpstr>
      <vt:lpstr>Obblighi del preposto</vt:lpstr>
      <vt:lpstr>Obblighi dei lavoratori                  </vt:lpstr>
      <vt:lpstr>Servizio Prevenzione e Protezione</vt:lpstr>
      <vt:lpstr>RSPP e ASPP</vt:lpstr>
      <vt:lpstr>Il Rappresentante dei Lavoratori per la Sicurezza   </vt:lpstr>
      <vt:lpstr>RLS</vt:lpstr>
      <vt:lpstr>RLS</vt:lpstr>
      <vt:lpstr>Il Medico Competente (MC)   </vt:lpstr>
      <vt:lpstr>Accertamenti sanitari: perché</vt:lpstr>
      <vt:lpstr>Sorveglianza sanitaria. Definizione</vt:lpstr>
      <vt:lpstr>Compiti del medico competente</vt:lpstr>
      <vt:lpstr>Compiti del MC : art 40 e 41</vt:lpstr>
      <vt:lpstr>Cosa fa il MC sulla base della VDR</vt:lpstr>
      <vt:lpstr>Giudizio di idoneità</vt:lpstr>
      <vt:lpstr>Periodicità</vt:lpstr>
      <vt:lpstr>Cartella sanitaria e di rischio </vt:lpstr>
      <vt:lpstr>MC</vt:lpstr>
      <vt:lpstr>Addetti compiti speciali </vt:lpstr>
      <vt:lpstr>PROTEZIONE</vt:lpstr>
      <vt:lpstr>DPI come misure estrema e norme</vt:lpstr>
      <vt:lpstr>Segnaletica sicurezza</vt:lpstr>
      <vt:lpstr>Divieto</vt:lpstr>
      <vt:lpstr>Avvertimento e altri</vt:lpstr>
      <vt:lpstr>Gestuale</vt:lpstr>
      <vt:lpstr>ORGANI DI VIGILANZA</vt:lpstr>
      <vt:lpstr>Diapositiva 69</vt:lpstr>
      <vt:lpstr>Diapositiva 70</vt:lpstr>
      <vt:lpstr>Diapositiva 71</vt:lpstr>
      <vt:lpstr>Elementi del rapporto assicurativo</vt:lpstr>
      <vt:lpstr>Prestazioni 1</vt:lpstr>
      <vt:lpstr>Prestazioni 2</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Formazione Sicurezza Modulo Generale 2012-13</dc:title>
  <dc:creator>Stefano Massera</dc:creator>
  <cp:lastModifiedBy>Alessandra</cp:lastModifiedBy>
  <cp:revision>737</cp:revision>
  <dcterms:created xsi:type="dcterms:W3CDTF">2008-11-08T09:44:57Z</dcterms:created>
  <dcterms:modified xsi:type="dcterms:W3CDTF">2015-03-22T21:30:51Z</dcterms:modified>
</cp:coreProperties>
</file>